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2"/>
  </p:notesMasterIdLst>
  <p:sldIdLst>
    <p:sldId id="256" r:id="rId3"/>
    <p:sldId id="280" r:id="rId4"/>
    <p:sldId id="281" r:id="rId5"/>
    <p:sldId id="294" r:id="rId6"/>
    <p:sldId id="291" r:id="rId7"/>
    <p:sldId id="307" r:id="rId8"/>
    <p:sldId id="289" r:id="rId9"/>
    <p:sldId id="308" r:id="rId10"/>
    <p:sldId id="309" r:id="rId11"/>
    <p:sldId id="293" r:id="rId12"/>
    <p:sldId id="290" r:id="rId13"/>
    <p:sldId id="310" r:id="rId14"/>
    <p:sldId id="311" r:id="rId15"/>
    <p:sldId id="312" r:id="rId16"/>
    <p:sldId id="313" r:id="rId17"/>
    <p:sldId id="300" r:id="rId18"/>
    <p:sldId id="301" r:id="rId19"/>
    <p:sldId id="298" r:id="rId20"/>
    <p:sldId id="295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269"/>
    <a:srgbClr val="FF00FF"/>
    <a:srgbClr val="BF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6595" autoAdjust="0"/>
  </p:normalViewPr>
  <p:slideViewPr>
    <p:cSldViewPr>
      <p:cViewPr>
        <p:scale>
          <a:sx n="70" d="100"/>
          <a:sy n="70" d="100"/>
        </p:scale>
        <p:origin x="-10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1FFE7-A97D-4F1B-AD2E-5413FC4E5073}" type="datetimeFigureOut">
              <a:rPr lang="el-GR" smtClean="0"/>
              <a:pPr/>
              <a:t>22/6/2017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0A2E0-4339-4188-962A-226443874DA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431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" y="0"/>
            <a:ext cx="91414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6" y="2693987"/>
            <a:ext cx="4174232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032" y="4509120"/>
            <a:ext cx="4064496" cy="115212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DCA5-C710-4D95-970B-EA249A8D2702}" type="datetimeFigureOut">
              <a:rPr lang="el-GR" smtClean="0"/>
              <a:pPr/>
              <a:t>22/6/2017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C21-F7BE-450E-BA62-360A74FB4B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DCA5-C710-4D95-970B-EA249A8D2702}" type="datetimeFigureOut">
              <a:rPr lang="el-GR" smtClean="0"/>
              <a:pPr/>
              <a:t>22/6/2017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C21-F7BE-450E-BA62-360A74FB4B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DCA5-C710-4D95-970B-EA249A8D2702}" type="datetimeFigureOut">
              <a:rPr lang="el-GR" smtClean="0"/>
              <a:pPr/>
              <a:t>22/6/2017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C21-F7BE-450E-BA62-360A74FB4B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" y="0"/>
            <a:ext cx="91414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6" y="2693987"/>
            <a:ext cx="4174232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032" y="4509120"/>
            <a:ext cx="4064496" cy="115212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A53E-7D0F-4522-B479-74F442ADBE0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22/6/2017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3775-8998-432F-B2D7-9EFD2D35913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51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" y="0"/>
            <a:ext cx="914142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A53E-7D0F-4522-B479-74F442ADBE0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22/6/2017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3775-8998-432F-B2D7-9EFD2D35913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1661" y="188640"/>
            <a:ext cx="7922827" cy="119675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22" y="274638"/>
            <a:ext cx="7223778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9037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" y="0"/>
            <a:ext cx="914142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10586" y="2830624"/>
            <a:ext cx="7922827" cy="119675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A53E-7D0F-4522-B479-74F442ADBE0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22/6/2017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3775-8998-432F-B2D7-9EFD2D35913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960110" y="2857500"/>
            <a:ext cx="72237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>
                <a:solidFill>
                  <a:prstClr val="white"/>
                </a:solidFill>
              </a:rPr>
              <a:t>Ευχαριστώ!</a:t>
            </a:r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88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A53E-7D0F-4522-B479-74F442ADBE0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22/6/2017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3775-8998-432F-B2D7-9EFD2D35913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2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A53E-7D0F-4522-B479-74F442ADBE0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22/6/2017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3775-8998-432F-B2D7-9EFD2D35913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56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A53E-7D0F-4522-B479-74F442ADBE0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22/6/2017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3775-8998-432F-B2D7-9EFD2D35913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29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A53E-7D0F-4522-B479-74F442ADBE0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22/6/2017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3775-8998-432F-B2D7-9EFD2D35913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41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A53E-7D0F-4522-B479-74F442ADBE0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22/6/2017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3775-8998-432F-B2D7-9EFD2D35913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28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" y="0"/>
            <a:ext cx="914142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DCA5-C710-4D95-970B-EA249A8D2702}" type="datetimeFigureOut">
              <a:rPr lang="el-GR" smtClean="0"/>
              <a:pPr/>
              <a:t>22/6/2017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C21-F7BE-450E-BA62-360A74FB4BD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1661" y="188640"/>
            <a:ext cx="7922827" cy="119675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22" y="274638"/>
            <a:ext cx="7223778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A53E-7D0F-4522-B479-74F442ADBE0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22/6/2017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3775-8998-432F-B2D7-9EFD2D35913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46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A53E-7D0F-4522-B479-74F442ADBE0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22/6/2017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3775-8998-432F-B2D7-9EFD2D35913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12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A53E-7D0F-4522-B479-74F442ADBE0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22/6/2017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3775-8998-432F-B2D7-9EFD2D35913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9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DCA5-C710-4D95-970B-EA249A8D2702}" type="datetimeFigureOut">
              <a:rPr lang="el-GR" smtClean="0"/>
              <a:pPr/>
              <a:t>22/6/2017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C21-F7BE-450E-BA62-360A74FB4B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DCA5-C710-4D95-970B-EA249A8D2702}" type="datetimeFigureOut">
              <a:rPr lang="el-GR" smtClean="0"/>
              <a:pPr/>
              <a:t>22/6/2017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C21-F7BE-450E-BA62-360A74FB4B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DCA5-C710-4D95-970B-EA249A8D2702}" type="datetimeFigureOut">
              <a:rPr lang="el-GR" smtClean="0"/>
              <a:pPr/>
              <a:t>22/6/2017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C21-F7BE-450E-BA62-360A74FB4B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DCA5-C710-4D95-970B-EA249A8D2702}" type="datetimeFigureOut">
              <a:rPr lang="el-GR" smtClean="0"/>
              <a:pPr/>
              <a:t>22/6/2017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C21-F7BE-450E-BA62-360A74FB4B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DCA5-C710-4D95-970B-EA249A8D2702}" type="datetimeFigureOut">
              <a:rPr lang="el-GR" smtClean="0"/>
              <a:pPr/>
              <a:t>22/6/2017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C21-F7BE-450E-BA62-360A74FB4B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DCA5-C710-4D95-970B-EA249A8D2702}" type="datetimeFigureOut">
              <a:rPr lang="el-GR" smtClean="0"/>
              <a:pPr/>
              <a:t>22/6/2017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C21-F7BE-450E-BA62-360A74FB4B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DCA5-C710-4D95-970B-EA249A8D2702}" type="datetimeFigureOut">
              <a:rPr lang="el-GR" smtClean="0"/>
              <a:pPr/>
              <a:t>22/6/2017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C21-F7BE-450E-BA62-360A74FB4B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ADCA5-C710-4D95-970B-EA249A8D2702}" type="datetimeFigureOut">
              <a:rPr lang="el-GR" smtClean="0"/>
              <a:pPr/>
              <a:t>22/6/2017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E6C21-F7BE-450E-BA62-360A74FB4BD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A53E-7D0F-4522-B479-74F442ADBE0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22/6/2017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63775-8998-432F-B2D7-9EFD2D35913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6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ΤΟ ΝΕΥΡΙΚΟ ΣΥΣΤΗΜΑ ΚΑΙ ΟΙ ΔΙΑΤΑΡΑΧΕΣ ΤΟΥ</a:t>
            </a:r>
            <a:endParaRPr lang="el-GR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16016" y="4365104"/>
            <a:ext cx="416855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ΥΠΟΥΡΓΕΙΟ ΠΑΙΔΕΙΑΣ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ΚΑΙ ΠΟΛΙΤΙΣΜΟΥ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Βασίλης\Documents\AAAAAAA\ΥΠΠ\FIRST AID\Πνιγμός._Images\aid1428204-900px-Diagnose-Epilepsy-Step-2-Versio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851" y="3447002"/>
            <a:ext cx="2664295" cy="199822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Επιληψία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2204864"/>
            <a:ext cx="237626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i="1" dirty="0" smtClean="0"/>
              <a:t>Μικρή Επιληψία</a:t>
            </a:r>
            <a:r>
              <a:rPr lang="el-GR" sz="2400" dirty="0" smtClean="0"/>
              <a:t> 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2204864"/>
            <a:ext cx="266429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i="1" dirty="0" smtClean="0"/>
              <a:t>Μεγάλη Επιληψία</a:t>
            </a:r>
            <a:r>
              <a:rPr lang="el-GR" sz="2400" dirty="0" smtClean="0"/>
              <a:t> 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6" y="2708920"/>
            <a:ext cx="3240360" cy="34163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5738" lvl="0" indent="-185738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Θολώνει στιγμιαία η συνείδηση </a:t>
            </a:r>
          </a:p>
          <a:p>
            <a:pPr marL="185738" lvl="0" indent="-185738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Μπορεί να μην υπάρχουν σπασμοί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Ο πάσχων «κοιτάζει στο κενό»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Δεν ανταποκρίνεται </a:t>
            </a:r>
          </a:p>
          <a:p>
            <a:pPr marL="185738" lvl="0" indent="-185738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Δεν έχει επικοινωνία με το περιβάλλον</a:t>
            </a:r>
          </a:p>
          <a:p>
            <a:pPr marL="185738" lvl="0" indent="-185738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Κάνει επαναλαμβανόμενες κινήσεις, π.χ. κατάποση, τρίψιμο στο χέρι, μάσημα, κ.λπ.</a:t>
            </a:r>
            <a:endParaRPr lang="el-GR" dirty="0"/>
          </a:p>
        </p:txBody>
      </p:sp>
      <p:sp>
        <p:nvSpPr>
          <p:cNvPr id="27" name="TextBox 26"/>
          <p:cNvSpPr txBox="1"/>
          <p:nvPr/>
        </p:nvSpPr>
        <p:spPr>
          <a:xfrm>
            <a:off x="5868144" y="2708920"/>
            <a:ext cx="3240360" cy="369331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l-GR" dirty="0" smtClean="0"/>
              <a:t>Σοβαρές διαταραχές της δραστηριότητας του εγκεφάλου με σπασμούς  </a:t>
            </a:r>
          </a:p>
          <a:p>
            <a:pPr marL="185738" lvl="0" indent="-185738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Ξαφνική απώλεια των αισθήσεων </a:t>
            </a:r>
          </a:p>
          <a:p>
            <a:pPr marL="185738" lvl="0" indent="-185738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Σώμα άκαμπτο και πλάτη κυρτωμένη (τονική φάση)</a:t>
            </a:r>
          </a:p>
          <a:p>
            <a:pPr marL="185738" lvl="0" indent="-185738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Αρχίζουν σπασμοί (κλονική φάση)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Σφικτά σαγόνια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Σάλια στο στόμα (αφροί)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Θορυβώδης αναπνοή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Απώλεια ούρων ή κοπράνων</a:t>
            </a:r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412776"/>
            <a:ext cx="9144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Είναι η αιφνίδια, σύντομη, ακούσια διαταραχή της φυσιολογικής ηλεκτρικής δραστηριότητας του εγκεφάλου</a:t>
            </a:r>
            <a:endParaRPr lang="el-GR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6453336"/>
            <a:ext cx="91440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Όταν η επιληψία εμφανίζεται σε άτομα κάτω των 14 ετών, το 95% θεραπεύεται πλήρως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88506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27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l-GR" dirty="0" smtClean="0"/>
              <a:t>Επιληψία: Τι κάνω…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288032" y="2564904"/>
            <a:ext cx="5292080" cy="3600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73050" lvl="0" indent="-273050">
              <a:buClr>
                <a:srgbClr val="C00000"/>
              </a:buClr>
              <a:buSzPct val="123000"/>
              <a:buFont typeface="Wingdings" pitchFamily="2" charset="2"/>
              <a:buChar char="Ø"/>
            </a:pPr>
            <a:r>
              <a:rPr lang="el-GR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l-GR" b="1" dirty="0" smtClean="0"/>
              <a:t>Αν προλάβετε, στηρίξετε τον πάσχοντα να πέσει ομαλά, προστατεύοντας τον από τραυματισμό.</a:t>
            </a:r>
          </a:p>
          <a:p>
            <a:pPr marL="273050" lvl="0" indent="-273050">
              <a:buClr>
                <a:srgbClr val="C00000"/>
              </a:buClr>
              <a:buSzPct val="123000"/>
              <a:buFont typeface="Wingdings" pitchFamily="2" charset="2"/>
              <a:buChar char="Ø"/>
            </a:pPr>
            <a:r>
              <a:rPr lang="el-GR" b="1" dirty="0" smtClean="0"/>
              <a:t>Απομακρύνετε αιχμηρά ή σκληρά αντικείμενα από κοντά του.</a:t>
            </a:r>
          </a:p>
          <a:p>
            <a:pPr marL="273050" lvl="0" indent="-273050">
              <a:buClr>
                <a:srgbClr val="C00000"/>
              </a:buClr>
              <a:buSzPct val="123000"/>
              <a:buFont typeface="Wingdings" pitchFamily="2" charset="2"/>
              <a:buChar char="Ø"/>
            </a:pPr>
            <a:r>
              <a:rPr lang="el-GR" b="1" dirty="0" smtClean="0"/>
              <a:t>Χαλαρώστε τα ρούχα γύρω από τον λαιμό και αν μπορείτε, προστατέψτε το κεφάλι του.</a:t>
            </a:r>
          </a:p>
          <a:p>
            <a:pPr marL="273050" lvl="0" indent="-273050">
              <a:buClr>
                <a:srgbClr val="C00000"/>
              </a:buClr>
              <a:buSzPct val="123000"/>
              <a:buFont typeface="Wingdings" pitchFamily="2" charset="2"/>
              <a:buChar char="Ø"/>
            </a:pPr>
            <a:r>
              <a:rPr lang="el-GR" b="1" dirty="0" smtClean="0"/>
              <a:t>Όταν σταματήσουν οι σπασμοί, βάλτε τον σε θέση ανάνηψης.</a:t>
            </a:r>
          </a:p>
          <a:p>
            <a:pPr marL="273050" lvl="0" indent="-273050">
              <a:buClr>
                <a:srgbClr val="C00000"/>
              </a:buClr>
              <a:buSzPct val="123000"/>
              <a:buFont typeface="Wingdings" pitchFamily="2" charset="2"/>
              <a:buChar char="Ø"/>
            </a:pPr>
            <a:r>
              <a:rPr lang="el-GR" b="1" dirty="0" smtClean="0"/>
              <a:t>Αν η κρίση διαρκεί πάνω από 2΄-3΄ ή έχει επανειλημμένες κρίσεις ή έχει τραυματιστεί, καλέστε ασθενοφόρο.</a:t>
            </a:r>
          </a:p>
          <a:p>
            <a:pPr lvl="0">
              <a:buClr>
                <a:srgbClr val="C00000"/>
              </a:buClr>
              <a:buSzPct val="123000"/>
              <a:buFont typeface="Wingdings" pitchFamily="2" charset="2"/>
              <a:buChar char="Ø"/>
            </a:pPr>
            <a:r>
              <a:rPr lang="el-GR" b="1" dirty="0" smtClean="0"/>
              <a:t> Μείνετε μαζί του μέχρι να συνέλθει τελείως.</a:t>
            </a:r>
            <a:endParaRPr lang="el-GR" b="1" dirty="0"/>
          </a:p>
        </p:txBody>
      </p:sp>
      <p:pic>
        <p:nvPicPr>
          <p:cNvPr id="12290" name="Picture 2" descr="http://pad3.whstatic.com/images/thumb/8/86/Help-Someone-Who-Is-Having-a-Seizure-Step-10-Version-3.jpg/aid129772-900px-Help-Someone-Who-Is-Having-a-Seizure-Step-10-Version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132856"/>
            <a:ext cx="2344316" cy="1654046"/>
          </a:xfrm>
          <a:prstGeom prst="rect">
            <a:avLst/>
          </a:prstGeom>
          <a:noFill/>
        </p:spPr>
      </p:pic>
      <p:pic>
        <p:nvPicPr>
          <p:cNvPr id="9" name="Picture 8" descr="http://pad3.whstatic.com/images/thumb/d/da/Understand-Epilepsy-Step-3-Version-2.jpg/aid1319883-900px-Understand-Epilepsy-Step-3-Version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501008"/>
            <a:ext cx="2376264" cy="197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entagon 9"/>
          <p:cNvSpPr/>
          <p:nvPr/>
        </p:nvSpPr>
        <p:spPr>
          <a:xfrm>
            <a:off x="143000" y="1484784"/>
            <a:ext cx="1332656" cy="648072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ΣΤΟΧΟΣ</a:t>
            </a:r>
            <a:endParaRPr lang="el-GR" dirty="0" smtClean="0"/>
          </a:p>
        </p:txBody>
      </p:sp>
      <p:sp>
        <p:nvSpPr>
          <p:cNvPr id="11" name="Chevron 10"/>
          <p:cNvSpPr/>
          <p:nvPr/>
        </p:nvSpPr>
        <p:spPr>
          <a:xfrm>
            <a:off x="1187624" y="1484784"/>
            <a:ext cx="7920880" cy="648072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 smtClean="0"/>
              <a:t>Κατά τη διάρκεια των σπασμών: Η προφύλαξη της κεφαλής και των άκρων</a:t>
            </a:r>
          </a:p>
          <a:p>
            <a:r>
              <a:rPr lang="el-GR" dirty="0" smtClean="0"/>
              <a:t>Στη μεθεπιληπτική φάση: Η διατήρηση ανοικτών αεραγωγών</a:t>
            </a:r>
            <a:endParaRPr lang="en-GB" b="1" dirty="0" smtClean="0">
              <a:solidFill>
                <a:schemeClr val="tx1"/>
              </a:solidFill>
            </a:endParaRPr>
          </a:p>
        </p:txBody>
      </p:sp>
      <p:pic>
        <p:nvPicPr>
          <p:cNvPr id="12" name="Picture 4" descr="http://pad2.whstatic.com/images/thumb/f/f7/Put-Someone-in-the-Recovery-Position-Step-3-Version-2.jpg/aid551833-900px-Put-Someone-in-the-Recovery-Position-Step-3-Version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5085184"/>
            <a:ext cx="2363755" cy="1772816"/>
          </a:xfrm>
          <a:prstGeom prst="rect">
            <a:avLst/>
          </a:prstGeom>
          <a:noFill/>
        </p:spPr>
      </p:pic>
      <p:sp>
        <p:nvSpPr>
          <p:cNvPr id="12291" name="Cloud Callout 127088"/>
          <p:cNvSpPr>
            <a:spLocks noChangeArrowheads="1"/>
          </p:cNvSpPr>
          <p:nvPr/>
        </p:nvSpPr>
        <p:spPr bwMode="auto">
          <a:xfrm>
            <a:off x="456778" y="2708920"/>
            <a:ext cx="8687222" cy="3456384"/>
          </a:xfrm>
          <a:prstGeom prst="cloudCallout">
            <a:avLst>
              <a:gd name="adj1" fmla="val -41980"/>
              <a:gd name="adj2" fmla="val -119417"/>
            </a:avLst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Μην τον ανασηκώσετε και μην τον μετακινήσετε, εκτός αν κινδυνεύει.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Μη χρησιμοποιείτε δύναμη για να τον συγκρατήσετε και μη βάζετε τίποτα στο στόμα του.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2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2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Διάσειση</a:t>
            </a:r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547500"/>
            <a:ext cx="9144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Διάσειση είναι η προσωρινή διακοπή της φυσιολογικής λειτουργίας του εγκεφάλου από βίαιο τράνταγμα, λόγω κτυπήματος στο κεφάλι</a:t>
            </a:r>
          </a:p>
        </p:txBody>
      </p:sp>
      <p:pic>
        <p:nvPicPr>
          <p:cNvPr id="12290" name="Picture 2" descr="http://pad3.whstatic.com/images/thumb/8/87/Tell-if-a-Person-Has-a-Concussion-Step-4-Version-3.jpg/aid214478-900px-Tell-if-a-Person-Has-a-Concussion-Step-4-Version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364221"/>
            <a:ext cx="4684068" cy="35130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5962054"/>
            <a:ext cx="9144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Ο πάσχων εμφανίζει διαταραχές στο επίπεδο συνείδησης, όπως σύγχυση, ζάλη, ναυτία και ίσως προσωρινή απώλεια μνήμης για το τι συνέβη πριν, κατά ή/και αμέσως μετά τον τραυματισμό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506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Διάσειση: Τι κάνω…</a:t>
            </a:r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35496" y="2348880"/>
            <a:ext cx="5508104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000" b="1" dirty="0" smtClean="0"/>
              <a:t>Βάλτε τον πάσχοντα να καθίσει σε άνετη θέση </a:t>
            </a:r>
          </a:p>
          <a:p>
            <a:pPr marL="177800" lvl="0">
              <a:buClr>
                <a:srgbClr val="C00000"/>
              </a:buClr>
            </a:pPr>
            <a:r>
              <a:rPr lang="el-GR" sz="1600" dirty="0" smtClean="0"/>
              <a:t>(αν υπάρχει υποψία για αιμορραγία στο κεφάλι, αποφεύγουμε να ξαπλώσουμε τελείως τον πάσχοντα και τον βάζουμε σε ημικαθιστή θέση)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000" b="1" dirty="0" smtClean="0"/>
              <a:t>Αξιολογείτε συχνά το επίπεδο συνείδησης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000" b="1" dirty="0" smtClean="0"/>
              <a:t>Καλέστε ασθενοφόρο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000" b="1" dirty="0" smtClean="0"/>
              <a:t>Φροντίστε τυχόν τραύματα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000" b="1" smtClean="0"/>
              <a:t>Περιορίστε </a:t>
            </a:r>
            <a:r>
              <a:rPr lang="el-GR" sz="2000" b="1" dirty="0" smtClean="0"/>
              <a:t>τις κινήσεις του αυχένα </a:t>
            </a:r>
          </a:p>
          <a:p>
            <a:pPr marL="177800" lvl="0">
              <a:buClr>
                <a:srgbClr val="C00000"/>
              </a:buClr>
            </a:pPr>
            <a:r>
              <a:rPr lang="el-GR" sz="1600" dirty="0" smtClean="0"/>
              <a:t>(υποψία κατάγματος), κρατώντας το κεφάλι με τα χέρια σας, μέχρι να έρθει ασθενοφόρο ή άλλη εξειδικευμένη βοήθεια</a:t>
            </a:r>
          </a:p>
        </p:txBody>
      </p:sp>
      <p:sp>
        <p:nvSpPr>
          <p:cNvPr id="11" name="Pentagon 10"/>
          <p:cNvSpPr/>
          <p:nvPr/>
        </p:nvSpPr>
        <p:spPr>
          <a:xfrm>
            <a:off x="143000" y="1556792"/>
            <a:ext cx="1332656" cy="648072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ΣΤΟΧΟΣ</a:t>
            </a:r>
            <a:endParaRPr lang="el-GR" dirty="0" smtClean="0"/>
          </a:p>
        </p:txBody>
      </p:sp>
      <p:sp>
        <p:nvSpPr>
          <p:cNvPr id="13" name="Chevron 12"/>
          <p:cNvSpPr/>
          <p:nvPr/>
        </p:nvSpPr>
        <p:spPr>
          <a:xfrm>
            <a:off x="1187624" y="1556792"/>
            <a:ext cx="7920880" cy="648072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 smtClean="0"/>
              <a:t>Η έγκαιρη αναγνώριση για τυχόν επιδείνωση του επιπέδου συνείδησης</a:t>
            </a:r>
          </a:p>
          <a:p>
            <a:r>
              <a:rPr lang="el-GR" dirty="0" smtClean="0"/>
              <a:t>Έγκαιρη κλήση εξειδικευμένης βοήθειας (ασθενοφόρο)</a:t>
            </a:r>
          </a:p>
        </p:txBody>
      </p:sp>
      <p:sp>
        <p:nvSpPr>
          <p:cNvPr id="14" name="Cloud 13"/>
          <p:cNvSpPr/>
          <p:nvPr/>
        </p:nvSpPr>
        <p:spPr>
          <a:xfrm>
            <a:off x="-252536" y="5445224"/>
            <a:ext cx="10225136" cy="1412776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b="1" dirty="0" smtClean="0"/>
              <a:t>Αν ο τραυματισμός είναι αποτέλεσμα ενός αθλητικού ατυχήματος, </a:t>
            </a:r>
          </a:p>
          <a:p>
            <a:pPr lvl="0" algn="ctr"/>
            <a:r>
              <a:rPr lang="el-GR" sz="2400" b="1" dirty="0" smtClean="0"/>
              <a:t>ΜΗΝ</a:t>
            </a:r>
            <a:r>
              <a:rPr lang="el-GR" b="1" dirty="0" smtClean="0"/>
              <a:t> του επιτρέψετε να επιστρέψει στο άθλημα πριν τύχει ιατρικής αξιολόγησης</a:t>
            </a:r>
          </a:p>
        </p:txBody>
      </p:sp>
      <p:pic>
        <p:nvPicPr>
          <p:cNvPr id="11266" name="Picture 2" descr="http://pad1.whstatic.com/images/thumb/9/9f/Manage-Recovery-from-a-TBI-%28Traumatic-Brain-Injury%29-Step-9.jpg/aid536199-900px-Manage-Recovery-from-a-TBI-%28Traumatic-Brain-Injury%29-Step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348880"/>
            <a:ext cx="3744416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506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Κρίση Πανικού</a:t>
            </a:r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412776"/>
            <a:ext cx="9144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Η κρίση πανικού ενεργοποιείται σε άτομα που υπόκεινται σε υπερβολική αύξηση του άγχους ή/και του στρες. Ένα μικρό ποσοστό ανθρώπων (1-4%) θα βιώσουν κάποια κρίση πανικού στη ζωή τους, με πιο επιρρεπείς τους νέους μεταξύ 20-35 ετών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80928"/>
            <a:ext cx="47160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 smtClean="0">
                <a:solidFill>
                  <a:srgbClr val="C00000"/>
                </a:solidFill>
              </a:rPr>
              <a:t>Σημεία και Συμπτώματα:</a:t>
            </a:r>
          </a:p>
          <a:p>
            <a:endParaRPr lang="el-GR" sz="2000" dirty="0" smtClean="0"/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000" dirty="0" smtClean="0"/>
              <a:t>Γρήγορες και βαθιές αναπνοές</a:t>
            </a:r>
          </a:p>
          <a:p>
            <a:pPr marL="268288" lvl="0" indent="-268288"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000" dirty="0" smtClean="0"/>
              <a:t>Μυϊκές κράμπες (ακαμψία) στα χέρια και κάτω άκρα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000" dirty="0" smtClean="0"/>
              <a:t>Μούδιασμα (μυρμήγκιασμα) χειλιών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000" dirty="0" smtClean="0"/>
              <a:t>Δύσπνοια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000" dirty="0" smtClean="0"/>
              <a:t>Φόβος, ανησυχία, σύγχυση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000" dirty="0" smtClean="0"/>
              <a:t>Τάση λιποθυμίας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000" dirty="0" smtClean="0"/>
              <a:t>Ζάλη, κεφαλαλγία</a:t>
            </a:r>
            <a:endParaRPr lang="el-GR" sz="2000" dirty="0"/>
          </a:p>
        </p:txBody>
      </p:sp>
      <p:pic>
        <p:nvPicPr>
          <p:cNvPr id="12290" name="Picture 2" descr="http://pad2.whstatic.com/images/thumb/0/0f/Stop-Panic-Attacks-Step-5-Version-2.jpg/aid527081-900px-Stop-Panic-Attacks-Step-5-Versio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24944"/>
            <a:ext cx="4180012" cy="3135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506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Κρίση Πανικού: Τι κάνω…</a:t>
            </a:r>
            <a:endParaRPr lang="el-GR" dirty="0"/>
          </a:p>
        </p:txBody>
      </p:sp>
      <p:sp>
        <p:nvSpPr>
          <p:cNvPr id="11" name="Pentagon 10"/>
          <p:cNvSpPr/>
          <p:nvPr/>
        </p:nvSpPr>
        <p:spPr>
          <a:xfrm>
            <a:off x="143000" y="1484784"/>
            <a:ext cx="1332656" cy="648072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ΣΤΟΧΟΣ</a:t>
            </a:r>
            <a:endParaRPr lang="el-GR" dirty="0" smtClean="0"/>
          </a:p>
        </p:txBody>
      </p:sp>
      <p:sp>
        <p:nvSpPr>
          <p:cNvPr id="13" name="Chevron 12"/>
          <p:cNvSpPr/>
          <p:nvPr/>
        </p:nvSpPr>
        <p:spPr>
          <a:xfrm>
            <a:off x="1187624" y="1484784"/>
            <a:ext cx="7920880" cy="648072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1600" b="1" dirty="0" smtClean="0"/>
              <a:t>Να καθησυχάσετε τον πάσχοντα</a:t>
            </a:r>
          </a:p>
          <a:p>
            <a:r>
              <a:rPr lang="el-GR" sz="1600" b="1" dirty="0" smtClean="0"/>
              <a:t>Να μειώσετε το βάθος και τη συχνότητα της αναπνοής στα φυσιολογικά επίπεδα</a:t>
            </a:r>
          </a:p>
        </p:txBody>
      </p:sp>
      <p:sp>
        <p:nvSpPr>
          <p:cNvPr id="16" name="Pentagon 15"/>
          <p:cNvSpPr/>
          <p:nvPr/>
        </p:nvSpPr>
        <p:spPr>
          <a:xfrm>
            <a:off x="143000" y="2276872"/>
            <a:ext cx="3852936" cy="864096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smtClean="0"/>
              <a:t>Απομακρύνετε την αιτία ή μετακινήστε τον σε ήσυχο μέρος</a:t>
            </a:r>
          </a:p>
        </p:txBody>
      </p:sp>
      <p:sp>
        <p:nvSpPr>
          <p:cNvPr id="18" name="Chevron 17"/>
          <p:cNvSpPr/>
          <p:nvPr/>
        </p:nvSpPr>
        <p:spPr>
          <a:xfrm>
            <a:off x="3635896" y="2276872"/>
            <a:ext cx="5472608" cy="864096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1600" b="1" dirty="0" smtClean="0"/>
              <a:t>Ο πάσχων έχει, συνήθως, την επιθυμία να απομακρυνθεί από τον χώρο που έπαθε την κρίση </a:t>
            </a:r>
          </a:p>
        </p:txBody>
      </p:sp>
      <p:sp>
        <p:nvSpPr>
          <p:cNvPr id="19" name="Pentagon 18"/>
          <p:cNvSpPr/>
          <p:nvPr/>
        </p:nvSpPr>
        <p:spPr>
          <a:xfrm>
            <a:off x="143000" y="5085184"/>
            <a:ext cx="3852936" cy="864096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smtClean="0"/>
              <a:t>Βάλτε τον να αναπνεύσει μέσα από μια χάρτινη σακούλα</a:t>
            </a:r>
          </a:p>
        </p:txBody>
      </p:sp>
      <p:sp>
        <p:nvSpPr>
          <p:cNvPr id="20" name="Chevron 19"/>
          <p:cNvSpPr/>
          <p:nvPr/>
        </p:nvSpPr>
        <p:spPr>
          <a:xfrm>
            <a:off x="3635896" y="5085184"/>
            <a:ext cx="5472608" cy="864096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1600" b="1" dirty="0" smtClean="0"/>
              <a:t> Για επανεισπνοή του διοξειδίου του άνθρακα μέχρι να μειωθούν τα συμπτώματα (κάνοντας 10 αναπνοές μέσα από τη σακούλα και 15΄΄  έξω)</a:t>
            </a:r>
          </a:p>
        </p:txBody>
      </p:sp>
      <p:sp>
        <p:nvSpPr>
          <p:cNvPr id="21" name="Pentagon 20"/>
          <p:cNvSpPr/>
          <p:nvPr/>
        </p:nvSpPr>
        <p:spPr>
          <a:xfrm>
            <a:off x="143000" y="4149080"/>
            <a:ext cx="3852936" cy="864096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smtClean="0"/>
              <a:t>Ενθαρρύνετε τον να ελέγξει τις αναπνοές του, να είναι πιο αργές, (περίπου 12-20 αναπνοές το λεπτό)</a:t>
            </a:r>
          </a:p>
        </p:txBody>
      </p:sp>
      <p:sp>
        <p:nvSpPr>
          <p:cNvPr id="22" name="Chevron 21"/>
          <p:cNvSpPr/>
          <p:nvPr/>
        </p:nvSpPr>
        <p:spPr>
          <a:xfrm>
            <a:off x="3635896" y="4149080"/>
            <a:ext cx="5472608" cy="864096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1600" b="1" dirty="0" smtClean="0"/>
              <a:t>Ο έλεγχος της αναπνοής θα βοηθήσει στη μείωση των συμπτωμάτων και θα τον βοηθήσει να ηρεμήσει</a:t>
            </a:r>
          </a:p>
        </p:txBody>
      </p:sp>
      <p:sp>
        <p:nvSpPr>
          <p:cNvPr id="23" name="Pentagon 22"/>
          <p:cNvSpPr/>
          <p:nvPr/>
        </p:nvSpPr>
        <p:spPr>
          <a:xfrm>
            <a:off x="143000" y="3212976"/>
            <a:ext cx="3852936" cy="864096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1600" b="1" dirty="0" smtClean="0"/>
              <a:t>Μην  τον αγγίζετε ποτέ  χωρίς να τον ρωτήσετε και να τον ενημερώσετε τι προτίθεστε να κάνετε</a:t>
            </a:r>
          </a:p>
        </p:txBody>
      </p:sp>
      <p:sp>
        <p:nvSpPr>
          <p:cNvPr id="24" name="Chevron 23"/>
          <p:cNvSpPr/>
          <p:nvPr/>
        </p:nvSpPr>
        <p:spPr>
          <a:xfrm>
            <a:off x="3635896" y="3212976"/>
            <a:ext cx="5472608" cy="864096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1600" b="1" dirty="0" smtClean="0"/>
              <a:t>Μπορεί άθελα σας να επιδεινώσετε περισσότερο την κατάσταση.</a:t>
            </a:r>
          </a:p>
        </p:txBody>
      </p:sp>
      <p:sp>
        <p:nvSpPr>
          <p:cNvPr id="25" name="Pentagon 24"/>
          <p:cNvSpPr/>
          <p:nvPr/>
        </p:nvSpPr>
        <p:spPr>
          <a:xfrm>
            <a:off x="107504" y="6021288"/>
            <a:ext cx="3852936" cy="864096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smtClean="0"/>
              <a:t>Μείνετε μαζί του μέχρι να επανέλθει πλήρως από την κρίση. </a:t>
            </a:r>
          </a:p>
        </p:txBody>
      </p:sp>
      <p:sp>
        <p:nvSpPr>
          <p:cNvPr id="26" name="Chevron 25"/>
          <p:cNvSpPr/>
          <p:nvPr/>
        </p:nvSpPr>
        <p:spPr>
          <a:xfrm>
            <a:off x="3600400" y="6021288"/>
            <a:ext cx="5472608" cy="864096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1600" b="1" dirty="0" smtClean="0"/>
              <a:t>Για να προληφθούν μελλοντικές κρίσεις</a:t>
            </a:r>
            <a:r>
              <a:rPr lang="el-GR" sz="1600" b="1" smtClean="0"/>
              <a:t>, συμβουλεύεστε τον  να </a:t>
            </a:r>
            <a:r>
              <a:rPr lang="el-GR" sz="1600" b="1" dirty="0" smtClean="0"/>
              <a:t>επισκεφθεί </a:t>
            </a:r>
            <a:r>
              <a:rPr lang="el-GR" sz="1600" b="1" smtClean="0"/>
              <a:t>ειδικό  ιατρό</a:t>
            </a:r>
            <a:endParaRPr lang="el-GR" sz="1600" b="1" dirty="0" smtClean="0"/>
          </a:p>
        </p:txBody>
      </p:sp>
      <p:pic>
        <p:nvPicPr>
          <p:cNvPr id="15" name="Picture 14" descr="http://pad2.whstatic.com/images/thumb/c/c9/Help-Someone-Having-a-Panic-Attack-Step-6-Version-3.jpg/aid253618-900px-Help-Someone-Having-a-Panic-Attack-Step-6-Version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060848"/>
            <a:ext cx="3674476" cy="293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pad1.whstatic.com/images/thumb/3/3e/Stop-Panic-Attacks-Step-2-Version-2.jpg/aid527081-900px-Stop-Panic-Attacks-Step-2-Versi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556792"/>
            <a:ext cx="3552395" cy="2664296"/>
          </a:xfrm>
          <a:prstGeom prst="rect">
            <a:avLst/>
          </a:prstGeom>
          <a:noFill/>
        </p:spPr>
      </p:pic>
      <p:pic>
        <p:nvPicPr>
          <p:cNvPr id="17" name="Picture 16" descr="http://pad3.whstatic.com/images/thumb/d/de/Help-Someone-Having-a-Panic-Attack-Step-10-Version-2.jpg/aid253618-900px-Help-Someone-Having-a-Panic-Attack-Step-10-Version-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628800"/>
            <a:ext cx="3960440" cy="325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506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223778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Εγκεφαλικό Επεισόδιο</a:t>
            </a:r>
            <a:endParaRPr lang="el-GR" dirty="0"/>
          </a:p>
        </p:txBody>
      </p:sp>
      <p:sp>
        <p:nvSpPr>
          <p:cNvPr id="7" name="Pentagon 6"/>
          <p:cNvSpPr/>
          <p:nvPr/>
        </p:nvSpPr>
        <p:spPr>
          <a:xfrm>
            <a:off x="0" y="2060848"/>
            <a:ext cx="5724128" cy="720080"/>
          </a:xfrm>
          <a:prstGeom prst="homePlate">
            <a:avLst>
              <a:gd name="adj" fmla="val 4599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b="1" dirty="0" smtClean="0"/>
              <a:t>Εγκεφαλικό επεισόδιο προκαλείται στις περισσότερες περιπτώσεις όταν σταματάει ή μειώνεται η κανονική ροή αίματος στον εγκέφαλο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08" y="3068960"/>
            <a:ext cx="55081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 smtClean="0">
                <a:solidFill>
                  <a:srgbClr val="C00000"/>
                </a:solidFill>
              </a:rPr>
              <a:t>Σημεία και Συμπτώματα</a:t>
            </a:r>
            <a:endParaRPr lang="en-US" sz="2000" b="1" u="sng" dirty="0" smtClean="0">
              <a:solidFill>
                <a:srgbClr val="C00000"/>
              </a:solidFill>
            </a:endParaRPr>
          </a:p>
          <a:p>
            <a:endParaRPr lang="el-GR" sz="20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l-GR" dirty="0" smtClean="0"/>
              <a:t>Πτώση της μίας γωνίας του στόματος.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l-GR" dirty="0" smtClean="0"/>
              <a:t>Μούδιασμα στην μία πλευρά του προσώπου.</a:t>
            </a:r>
          </a:p>
          <a:p>
            <a:pPr marL="177800" lvl="0" indent="-1778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l-GR" dirty="0" smtClean="0"/>
              <a:t>Διαταραχές στο επίπεδο αντιδράσεων και σύγχυση που</a:t>
            </a:r>
            <a:r>
              <a:rPr lang="en-US" dirty="0" smtClean="0"/>
              <a:t> </a:t>
            </a:r>
            <a:r>
              <a:rPr lang="el-GR" dirty="0" smtClean="0"/>
              <a:t>μοιάζει με μέθη.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l-GR" dirty="0" smtClean="0"/>
              <a:t>Απότομη ή σταδιακή απώλεια των αισθήσεων.</a:t>
            </a:r>
          </a:p>
          <a:p>
            <a:pPr marL="177800" lvl="0" indent="-1778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l-GR" dirty="0" smtClean="0"/>
              <a:t>Σημεία αδυναμίας, συνήθως, στη μία πλευρά του σώματος.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l-GR" dirty="0" smtClean="0"/>
              <a:t>Ανικανότητα ομιλίας ή δυσαρθρία. </a:t>
            </a:r>
          </a:p>
          <a:p>
            <a:pPr marL="177800" lvl="0" indent="-1778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l-GR" dirty="0" smtClean="0"/>
              <a:t>Δυσκολία στην όραση ή θολή όραση ή διπλωπία (διπλή όραση).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l-GR" dirty="0" smtClean="0"/>
              <a:t>Πονοκέφαλος.</a:t>
            </a:r>
          </a:p>
        </p:txBody>
      </p:sp>
      <p:pic>
        <p:nvPicPr>
          <p:cNvPr id="14" name="Picture 13" descr="http://pad3.whstatic.com/images/thumb/8/81/Respond-to-a-Stroke-Step-2-Version-3.jpg/aid1259769-900px-Respond-to-a-Stroke-Step-2-Version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077072"/>
            <a:ext cx="31683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pad2.whstatic.com/images/thumb/4/4e/Know-if-You-Are-Having-a-Stroke-Step-10.jpg/aid433752-900px-Know-if-You-Are-Having-a-Stroke-Step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484784"/>
            <a:ext cx="3347864" cy="2510898"/>
          </a:xfrm>
          <a:prstGeom prst="rect">
            <a:avLst/>
          </a:prstGeom>
          <a:noFill/>
        </p:spPr>
      </p:pic>
      <p:sp>
        <p:nvSpPr>
          <p:cNvPr id="11" name="Oval Callout 10"/>
          <p:cNvSpPr/>
          <p:nvPr/>
        </p:nvSpPr>
        <p:spPr>
          <a:xfrm>
            <a:off x="3419872" y="2996952"/>
            <a:ext cx="3240360" cy="648072"/>
          </a:xfrm>
          <a:prstGeom prst="wedgeEllipseCallout">
            <a:avLst>
              <a:gd name="adj1" fmla="val 84041"/>
              <a:gd name="adj2" fmla="val -14879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Από αιμορραγία αιμοφόρου αγγείου ή από ανεύρυσμα </a:t>
            </a:r>
            <a:endParaRPr lang="el-GR" sz="1400" dirty="0"/>
          </a:p>
        </p:txBody>
      </p:sp>
      <p:sp>
        <p:nvSpPr>
          <p:cNvPr id="12" name="Oval Callout 11"/>
          <p:cNvSpPr/>
          <p:nvPr/>
        </p:nvSpPr>
        <p:spPr>
          <a:xfrm>
            <a:off x="3635896" y="1412776"/>
            <a:ext cx="2088232" cy="648072"/>
          </a:xfrm>
          <a:prstGeom prst="wedgeEllipseCallout">
            <a:avLst>
              <a:gd name="adj1" fmla="val 72109"/>
              <a:gd name="adj2" fmla="val 889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Από θρόμβο ή κλειστή αρτηρία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7536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223778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Εγκεφαλικό Επεισόδιο</a:t>
            </a:r>
            <a:endParaRPr lang="el-GR" dirty="0"/>
          </a:p>
        </p:txBody>
      </p:sp>
      <p:sp>
        <p:nvSpPr>
          <p:cNvPr id="36" name="Pentagon 35"/>
          <p:cNvSpPr/>
          <p:nvPr/>
        </p:nvSpPr>
        <p:spPr>
          <a:xfrm>
            <a:off x="0" y="1772816"/>
            <a:ext cx="2051720" cy="4608512"/>
          </a:xfrm>
          <a:prstGeom prst="homePlate">
            <a:avLst>
              <a:gd name="adj" fmla="val 29467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l-GR" sz="2000" b="1" dirty="0" smtClean="0">
                <a:solidFill>
                  <a:srgbClr val="C00000"/>
                </a:solidFill>
              </a:rPr>
              <a:t>"FAST" </a:t>
            </a:r>
          </a:p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chemeClr val="tx1"/>
                </a:solidFill>
              </a:rPr>
              <a:t>Face</a:t>
            </a:r>
            <a:r>
              <a:rPr lang="el-GR" sz="2000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Arms</a:t>
            </a:r>
            <a:r>
              <a:rPr lang="el-GR" sz="2000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Speech</a:t>
            </a:r>
            <a:endParaRPr lang="el-GR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Time)</a:t>
            </a:r>
            <a:r>
              <a:rPr lang="el-GR" sz="2000" dirty="0" smtClean="0">
                <a:solidFill>
                  <a:schemeClr val="tx1"/>
                </a:solidFill>
              </a:rPr>
              <a:t>: </a:t>
            </a:r>
          </a:p>
          <a:p>
            <a:pPr algn="ctr"/>
            <a:endParaRPr lang="el-GR" sz="1600" dirty="0" smtClean="0">
              <a:solidFill>
                <a:schemeClr val="tx1"/>
              </a:solidFill>
            </a:endParaRPr>
          </a:p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4 βήματα για την αναγνώριση των συμπτωμάτων σε ένα εγκεφαλικό επεισόδιο</a:t>
            </a:r>
            <a:endParaRPr lang="el-GR" sz="1600" b="1" dirty="0" smtClean="0">
              <a:solidFill>
                <a:schemeClr val="tx1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 flipH="1">
            <a:off x="2483768" y="1412776"/>
            <a:ext cx="3024336" cy="72008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Face </a:t>
            </a:r>
            <a:r>
              <a:rPr lang="el-GR" sz="1600" b="1" dirty="0" smtClean="0">
                <a:solidFill>
                  <a:srgbClr val="C00000"/>
                </a:solidFill>
              </a:rPr>
              <a:t>- Πρόσωπο</a:t>
            </a:r>
            <a:r>
              <a:rPr lang="el-GR" sz="1600" dirty="0" smtClean="0"/>
              <a:t>. Ζητήστε του να χαμογελάσει </a:t>
            </a:r>
            <a:endParaRPr lang="el-GR" sz="1600" dirty="0"/>
          </a:p>
        </p:txBody>
      </p:sp>
      <p:sp>
        <p:nvSpPr>
          <p:cNvPr id="11" name="Pentagon 10"/>
          <p:cNvSpPr/>
          <p:nvPr/>
        </p:nvSpPr>
        <p:spPr>
          <a:xfrm rot="5400000" flipH="1">
            <a:off x="1223628" y="2600908"/>
            <a:ext cx="2448272" cy="79208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Υπάρχει  πτώση  του στόματος  ή  μούδιασμα  κάποιας  πλευρά ς;</a:t>
            </a:r>
            <a:endParaRPr lang="el-GR" sz="1600" dirty="0"/>
          </a:p>
        </p:txBody>
      </p:sp>
      <p:sp>
        <p:nvSpPr>
          <p:cNvPr id="12" name="Pentagon 11"/>
          <p:cNvSpPr/>
          <p:nvPr/>
        </p:nvSpPr>
        <p:spPr>
          <a:xfrm>
            <a:off x="5508104" y="1412776"/>
            <a:ext cx="3168352" cy="72008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Arms </a:t>
            </a:r>
            <a:r>
              <a:rPr lang="el-GR" sz="1600" b="1" dirty="0" smtClean="0">
                <a:solidFill>
                  <a:srgbClr val="C00000"/>
                </a:solidFill>
              </a:rPr>
              <a:t>- Χέρια</a:t>
            </a:r>
            <a:r>
              <a:rPr lang="el-GR" sz="1600" dirty="0" smtClean="0"/>
              <a:t>. Ζητήστε του να ανασηκώσει και τα δύο χέρια</a:t>
            </a:r>
            <a:endParaRPr lang="el-GR" sz="1600" dirty="0"/>
          </a:p>
        </p:txBody>
      </p:sp>
      <p:sp>
        <p:nvSpPr>
          <p:cNvPr id="14" name="Pentagon 13"/>
          <p:cNvSpPr/>
          <p:nvPr/>
        </p:nvSpPr>
        <p:spPr>
          <a:xfrm rot="5400000" flipH="1">
            <a:off x="7488324" y="2600908"/>
            <a:ext cx="2376264" cy="72008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Το ένα χέρι δεν κινείται ή πέφτει  προς τα κάτω;</a:t>
            </a:r>
            <a:endParaRPr lang="el-GR" sz="1600" dirty="0"/>
          </a:p>
        </p:txBody>
      </p:sp>
      <p:sp>
        <p:nvSpPr>
          <p:cNvPr id="17" name="Pentagon 16"/>
          <p:cNvSpPr/>
          <p:nvPr/>
        </p:nvSpPr>
        <p:spPr>
          <a:xfrm flipH="1">
            <a:off x="2483768" y="6165304"/>
            <a:ext cx="3024337" cy="692696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Speech</a:t>
            </a:r>
            <a:r>
              <a:rPr lang="el-GR" sz="1600" b="1" dirty="0" smtClean="0">
                <a:solidFill>
                  <a:srgbClr val="C00000"/>
                </a:solidFill>
              </a:rPr>
              <a:t> - Ομιλία</a:t>
            </a:r>
            <a:r>
              <a:rPr lang="el-GR" sz="1600" dirty="0" smtClean="0"/>
              <a:t>. Ζητήστε του να επαναλάβει μια απλή φράση. </a:t>
            </a:r>
            <a:endParaRPr lang="el-GR" sz="1600" dirty="0"/>
          </a:p>
        </p:txBody>
      </p:sp>
      <p:sp>
        <p:nvSpPr>
          <p:cNvPr id="18" name="Pentagon 17"/>
          <p:cNvSpPr/>
          <p:nvPr/>
        </p:nvSpPr>
        <p:spPr>
          <a:xfrm rot="16200000" flipH="1">
            <a:off x="1295637" y="4977172"/>
            <a:ext cx="2304256" cy="79208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Είναι  η ομιλία του μπερδεμένη ή περίεργη;</a:t>
            </a:r>
          </a:p>
        </p:txBody>
      </p:sp>
      <p:sp>
        <p:nvSpPr>
          <p:cNvPr id="20" name="Pentagon 19"/>
          <p:cNvSpPr/>
          <p:nvPr/>
        </p:nvSpPr>
        <p:spPr>
          <a:xfrm>
            <a:off x="5508105" y="6165304"/>
            <a:ext cx="3168352" cy="692696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Time</a:t>
            </a:r>
            <a:r>
              <a:rPr lang="el-GR" sz="1600" b="1" dirty="0" smtClean="0">
                <a:solidFill>
                  <a:srgbClr val="C00000"/>
                </a:solidFill>
              </a:rPr>
              <a:t> - Χρόνος</a:t>
            </a:r>
            <a:r>
              <a:rPr lang="el-GR" sz="1600" dirty="0" smtClean="0"/>
              <a:t>. Αν παρατηρήσετε οποιοδήποτε από τα πιο πάνω συμπτώματα</a:t>
            </a:r>
            <a:endParaRPr lang="el-GR" sz="1600" dirty="0"/>
          </a:p>
        </p:txBody>
      </p:sp>
      <p:sp>
        <p:nvSpPr>
          <p:cNvPr id="21" name="Pentagon 20"/>
          <p:cNvSpPr/>
          <p:nvPr/>
        </p:nvSpPr>
        <p:spPr>
          <a:xfrm rot="16200000" flipH="1">
            <a:off x="7488325" y="4977173"/>
            <a:ext cx="2376264" cy="720078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καλέστε αμέσως ιατρική βοήθεια</a:t>
            </a:r>
            <a:endParaRPr lang="el-GR" sz="1600" dirty="0"/>
          </a:p>
        </p:txBody>
      </p:sp>
      <p:pic>
        <p:nvPicPr>
          <p:cNvPr id="3" name="Picture 2" descr="http://pad2.whstatic.com/images/thumb/c/c9/Prevent-Stroke-Step-7-Version-4.jpg/aid530330-v4-900px-Prevent-Stroke-Step-7-Version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132856"/>
            <a:ext cx="5472608" cy="4050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36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0" grpId="0" animBg="1"/>
      <p:bldP spid="11" grpId="0" animBg="1"/>
      <p:bldP spid="12" grpId="0" animBg="1"/>
      <p:bldP spid="14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223778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Εγκεφαλικό Επεισόδιο.</a:t>
            </a:r>
            <a:br>
              <a:rPr lang="el-GR" dirty="0" smtClean="0"/>
            </a:br>
            <a:r>
              <a:rPr lang="el-GR" smtClean="0"/>
              <a:t>Τι κάνω…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237312"/>
            <a:ext cx="91440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b="1" dirty="0" smtClean="0"/>
              <a:t>Ακόμα και αν δεν είστε σίγουροι ότι πρόκειται για εγκεφαλικό επεισόδιο, μην διστάσετε να τηλεφωνήσετε για βοήθεια, αναφέροντας ότι υπάρχει πιθανότητα για εγκεφαλικό. </a:t>
            </a:r>
          </a:p>
        </p:txBody>
      </p:sp>
      <p:sp>
        <p:nvSpPr>
          <p:cNvPr id="9" name="Pentagon 8"/>
          <p:cNvSpPr/>
          <p:nvPr/>
        </p:nvSpPr>
        <p:spPr>
          <a:xfrm>
            <a:off x="143000" y="1484784"/>
            <a:ext cx="1692696" cy="864096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ΣΤΟΧΟΣ</a:t>
            </a:r>
            <a:endParaRPr lang="el-GR" dirty="0" smtClean="0"/>
          </a:p>
        </p:txBody>
      </p:sp>
      <p:sp>
        <p:nvSpPr>
          <p:cNvPr id="10" name="Chevron 9"/>
          <p:cNvSpPr/>
          <p:nvPr/>
        </p:nvSpPr>
        <p:spPr>
          <a:xfrm>
            <a:off x="1547664" y="1484784"/>
            <a:ext cx="4320480" cy="864096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 smtClean="0"/>
              <a:t>Η Διατήρηση ανοικτού αεραγωγού</a:t>
            </a:r>
          </a:p>
          <a:p>
            <a:r>
              <a:rPr lang="el-GR" dirty="0" smtClean="0"/>
              <a:t>Η Εκτίμηση επιπέδου συνείδησης</a:t>
            </a:r>
          </a:p>
          <a:p>
            <a:r>
              <a:rPr lang="el-GR" dirty="0" smtClean="0"/>
              <a:t>Η Έγκαιρη κλήση βοήθειας</a:t>
            </a:r>
          </a:p>
        </p:txBody>
      </p:sp>
      <p:sp>
        <p:nvSpPr>
          <p:cNvPr id="5122" name="AutoShape 2" descr="Image titled Know if You Are Having a Stroke Step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124" name="AutoShape 4" descr="Image titled Know if You Are Having a Stroke Step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128" name="Picture 8" descr="http://pad2.whstatic.com/images/thumb/3/33/Cope-when-No-One-Cares-About-You-Step-13-Version-2.jpg/aid7405733-900px-Cope-when-No-One-Cares-About-You-Step-13-Versio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474894"/>
            <a:ext cx="1872208" cy="1404156"/>
          </a:xfrm>
          <a:prstGeom prst="rect">
            <a:avLst/>
          </a:prstGeom>
          <a:noFill/>
        </p:spPr>
      </p:pic>
      <p:sp>
        <p:nvSpPr>
          <p:cNvPr id="18" name="Pentagon 17"/>
          <p:cNvSpPr/>
          <p:nvPr/>
        </p:nvSpPr>
        <p:spPr>
          <a:xfrm>
            <a:off x="107504" y="2420888"/>
            <a:ext cx="2088232" cy="1512168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Αν ο πάσχων έχει τις αισθήσεις του και αναπνέει:</a:t>
            </a:r>
          </a:p>
        </p:txBody>
      </p:sp>
      <p:sp>
        <p:nvSpPr>
          <p:cNvPr id="19" name="Chevron 18"/>
          <p:cNvSpPr/>
          <p:nvPr/>
        </p:nvSpPr>
        <p:spPr>
          <a:xfrm>
            <a:off x="1547664" y="2420888"/>
            <a:ext cx="5328592" cy="1512168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1600" dirty="0" smtClean="0"/>
              <a:t>Χαλαρώστε τα σφικτά ρούχα</a:t>
            </a:r>
          </a:p>
          <a:p>
            <a:r>
              <a:rPr lang="el-GR" sz="1600" dirty="0" smtClean="0"/>
              <a:t>Βάλτε τον να καθίσει σε άνετη θέση, με το κεφάλι και τους ώμους να στηρίζονται</a:t>
            </a:r>
          </a:p>
          <a:p>
            <a:r>
              <a:rPr lang="el-GR" sz="1600" dirty="0" smtClean="0"/>
              <a:t>Γυρίστε το κεφάλι στη μια πλευρά και βάλτε ένα μαντήλι για να απορροφά τα σάλια.</a:t>
            </a:r>
          </a:p>
        </p:txBody>
      </p:sp>
      <p:sp>
        <p:nvSpPr>
          <p:cNvPr id="20" name="Pentagon 19"/>
          <p:cNvSpPr/>
          <p:nvPr/>
        </p:nvSpPr>
        <p:spPr>
          <a:xfrm>
            <a:off x="107504" y="4005064"/>
            <a:ext cx="2088232" cy="108012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Αν δεν έχει τις αισθήσεις του αλλά αναπνέει: </a:t>
            </a:r>
          </a:p>
        </p:txBody>
      </p:sp>
      <p:sp>
        <p:nvSpPr>
          <p:cNvPr id="21" name="Chevron 20"/>
          <p:cNvSpPr/>
          <p:nvPr/>
        </p:nvSpPr>
        <p:spPr>
          <a:xfrm>
            <a:off x="1691680" y="4005064"/>
            <a:ext cx="5112568" cy="1080120"/>
          </a:xfrm>
          <a:prstGeom prst="chevron">
            <a:avLst>
              <a:gd name="adj" fmla="val 5088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000" dirty="0" smtClean="0"/>
              <a:t>Βάλτε τον σε θέση ανάνηψης</a:t>
            </a:r>
          </a:p>
        </p:txBody>
      </p:sp>
      <p:sp>
        <p:nvSpPr>
          <p:cNvPr id="22" name="Pentagon 21"/>
          <p:cNvSpPr/>
          <p:nvPr/>
        </p:nvSpPr>
        <p:spPr>
          <a:xfrm>
            <a:off x="107504" y="5157192"/>
            <a:ext cx="2088232" cy="936104"/>
          </a:xfrm>
          <a:prstGeom prst="homePlat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Αν δεν έχει τις αισθήσεις του και δεν αναπνέει:</a:t>
            </a:r>
          </a:p>
        </p:txBody>
      </p:sp>
      <p:sp>
        <p:nvSpPr>
          <p:cNvPr id="23" name="Chevron 22"/>
          <p:cNvSpPr/>
          <p:nvPr/>
        </p:nvSpPr>
        <p:spPr>
          <a:xfrm>
            <a:off x="1763688" y="5157192"/>
            <a:ext cx="5040560" cy="936104"/>
          </a:xfrm>
          <a:prstGeom prst="chevron">
            <a:avLst>
              <a:gd name="adj" fmla="val 5254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 smtClean="0"/>
              <a:t>Ακολουθήστε τους κανόνες ΚΑΡΠΑ</a:t>
            </a:r>
          </a:p>
        </p:txBody>
      </p:sp>
      <p:pic>
        <p:nvPicPr>
          <p:cNvPr id="5130" name="Picture 10" descr="http://pad1.whstatic.com/images/thumb/f/f9/Do-Basic-First-Aid-Step-7-Version-2.jpg/aid48326-900px-Do-Basic-First-Aid-Step-7-Versi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085184"/>
            <a:ext cx="1403648" cy="1052736"/>
          </a:xfrm>
          <a:prstGeom prst="rect">
            <a:avLst/>
          </a:prstGeom>
          <a:noFill/>
        </p:spPr>
      </p:pic>
      <p:sp>
        <p:nvSpPr>
          <p:cNvPr id="5132" name="AutoShape 12" descr="Image titled Put Someone in the Recovery Position Step 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134" name="AutoShape 14" descr="Image titled Put Someone in the Recovery Position Step 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136" name="AutoShape 16" descr="Image titled Put Someone in the Recovery Position Step 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138" name="AutoShape 18" descr="Image titled Put Someone in the Recovery Position Step 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140" name="AutoShape 20" descr="Image titled Put Someone in the Recovery Position Step 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142" name="AutoShape 22" descr="Image titled Put Someone in the Recovery Position Step 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144" name="Picture 24" descr="http://pad3.whstatic.com/images/thumb/d/d1/Put-Someone-in-the-Recovery-Position-Step-5-Version-2.jpg/aid551833-v4-900px-Put-Someone-in-the-Recovery-Position-Step-5-Version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6149" y="1412776"/>
            <a:ext cx="1392155" cy="1044116"/>
          </a:xfrm>
          <a:prstGeom prst="rect">
            <a:avLst/>
          </a:prstGeom>
          <a:noFill/>
        </p:spPr>
      </p:pic>
      <p:pic>
        <p:nvPicPr>
          <p:cNvPr id="31" name="Picture 4" descr="http://pad2.whstatic.com/images/thumb/f/f7/Put-Someone-in-the-Recovery-Position-Step-3-Version-2.jpg/aid551833-900px-Put-Someone-in-the-Recovery-Position-Step-3-Version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4005064"/>
            <a:ext cx="1368152" cy="1026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36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7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l-GR" dirty="0" smtClean="0"/>
              <a:t>Νευρικό Σύστημα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856895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Το νευρικό σύστημα λειτουργεί  ως το σύστημα ελέγχου επικοινωνιών και επεξεργασίας πληροφοριών του σώματος</a:t>
            </a:r>
          </a:p>
        </p:txBody>
      </p:sp>
      <p:grpSp>
        <p:nvGrpSpPr>
          <p:cNvPr id="1027" name="Group 127089"/>
          <p:cNvGrpSpPr>
            <a:grpSpLocks/>
          </p:cNvGrpSpPr>
          <p:nvPr/>
        </p:nvGrpSpPr>
        <p:grpSpPr bwMode="auto">
          <a:xfrm>
            <a:off x="6785868" y="2132856"/>
            <a:ext cx="2106612" cy="4206875"/>
            <a:chOff x="50760" y="15573"/>
            <a:chExt cx="31726" cy="43275"/>
          </a:xfrm>
        </p:grpSpPr>
        <p:pic>
          <p:nvPicPr>
            <p:cNvPr id="50" name="Picture 178" descr="Graphic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722" y="15573"/>
              <a:ext cx="18764" cy="43275"/>
            </a:xfrm>
            <a:prstGeom prst="rect">
              <a:avLst/>
            </a:prstGeom>
            <a:noFill/>
          </p:spPr>
        </p:pic>
        <p:sp>
          <p:nvSpPr>
            <p:cNvPr id="51" name="Text Box 23"/>
            <p:cNvSpPr txBox="1">
              <a:spLocks noChangeArrowheads="1"/>
            </p:cNvSpPr>
            <p:nvPr/>
          </p:nvSpPr>
          <p:spPr bwMode="auto">
            <a:xfrm>
              <a:off x="55375" y="17008"/>
              <a:ext cx="15133" cy="3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Εγκέφαλος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 Box 28"/>
            <p:cNvSpPr txBox="1">
              <a:spLocks noChangeArrowheads="1"/>
            </p:cNvSpPr>
            <p:nvPr/>
          </p:nvSpPr>
          <p:spPr bwMode="auto">
            <a:xfrm>
              <a:off x="54290" y="21326"/>
              <a:ext cx="13685" cy="3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Νωτιαίος μυελός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086" name="Text Box 30"/>
            <p:cNvSpPr txBox="1">
              <a:spLocks noChangeArrowheads="1"/>
            </p:cNvSpPr>
            <p:nvPr/>
          </p:nvSpPr>
          <p:spPr bwMode="auto">
            <a:xfrm>
              <a:off x="59712" y="47253"/>
              <a:ext cx="11506" cy="3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Νεύρα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104" name="Text Box 31"/>
            <p:cNvSpPr txBox="1">
              <a:spLocks noChangeArrowheads="1"/>
            </p:cNvSpPr>
            <p:nvPr/>
          </p:nvSpPr>
          <p:spPr bwMode="auto">
            <a:xfrm>
              <a:off x="50760" y="30686"/>
              <a:ext cx="18733" cy="3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Περιφερικά νεύρα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106" name="Line 33"/>
            <p:cNvSpPr>
              <a:spLocks noChangeShapeType="1"/>
            </p:cNvSpPr>
            <p:nvPr/>
          </p:nvSpPr>
          <p:spPr bwMode="auto">
            <a:xfrm flipH="1" flipV="1">
              <a:off x="68042" y="17728"/>
              <a:ext cx="3601" cy="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7119" name="Line 34"/>
            <p:cNvSpPr>
              <a:spLocks noChangeShapeType="1"/>
            </p:cNvSpPr>
            <p:nvPr/>
          </p:nvSpPr>
          <p:spPr bwMode="auto">
            <a:xfrm flipH="1" flipV="1">
              <a:off x="65882" y="24208"/>
              <a:ext cx="7206" cy="14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7120" name="Line 35"/>
            <p:cNvSpPr>
              <a:spLocks noChangeShapeType="1"/>
            </p:cNvSpPr>
            <p:nvPr/>
          </p:nvSpPr>
          <p:spPr bwMode="auto">
            <a:xfrm flipH="1">
              <a:off x="64442" y="31416"/>
              <a:ext cx="7916" cy="7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7121" name="Line 38"/>
            <p:cNvSpPr>
              <a:spLocks noChangeShapeType="1"/>
            </p:cNvSpPr>
            <p:nvPr/>
          </p:nvSpPr>
          <p:spPr bwMode="auto">
            <a:xfrm flipH="1">
              <a:off x="68042" y="46529"/>
              <a:ext cx="2887" cy="7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6" name="Pentagon 15"/>
          <p:cNvSpPr/>
          <p:nvPr/>
        </p:nvSpPr>
        <p:spPr>
          <a:xfrm>
            <a:off x="467544" y="2636912"/>
            <a:ext cx="6048672" cy="1008112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l-GR" sz="2400" b="1" dirty="0" smtClean="0">
                <a:solidFill>
                  <a:srgbClr val="C00000"/>
                </a:solidFill>
              </a:rPr>
              <a:t>Κεντρικό Νευρικό Σύστημα (ΚΝΣ)</a:t>
            </a:r>
            <a:r>
              <a:rPr lang="el-GR" sz="2000" b="1" dirty="0" smtClean="0"/>
              <a:t> </a:t>
            </a:r>
          </a:p>
          <a:p>
            <a:pPr lvl="0" algn="ctr"/>
            <a:r>
              <a:rPr lang="el-GR" sz="2000" dirty="0" smtClean="0"/>
              <a:t> Εγκέφαλος και ο Νωτιαίος Μυελός</a:t>
            </a:r>
          </a:p>
        </p:txBody>
      </p:sp>
      <p:sp>
        <p:nvSpPr>
          <p:cNvPr id="17" name="Pentagon 16"/>
          <p:cNvSpPr/>
          <p:nvPr/>
        </p:nvSpPr>
        <p:spPr>
          <a:xfrm>
            <a:off x="539552" y="4221088"/>
            <a:ext cx="6120680" cy="1224136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l-GR" sz="2400" b="1" dirty="0" smtClean="0">
                <a:solidFill>
                  <a:srgbClr val="C00000"/>
                </a:solidFill>
              </a:rPr>
              <a:t> Περιφερικό  Νευρικό Συστήμα (ΠΝΣ)</a:t>
            </a:r>
          </a:p>
          <a:p>
            <a:pPr lvl="0" algn="ctr"/>
            <a:r>
              <a:rPr lang="el-GR" dirty="0" smtClean="0"/>
              <a:t>Κινητικά νεύρα για την κίνηση στους μυς</a:t>
            </a:r>
          </a:p>
          <a:p>
            <a:pPr lvl="0" algn="ctr"/>
            <a:r>
              <a:rPr lang="el-GR" dirty="0" smtClean="0"/>
              <a:t>Αισθητικά νεύρα για μεταφορά αισθητικών σημάτων στον εγκέφαλο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167045"/>
            <a:ext cx="91440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Νευρικές οδοί σε όλο το σώμα στέλνουν πληροφορίες στο ΚΝΣ το οποίο, αφού τις επεξεργαστεί, δίνει  τις κατάλληλες εντολές, ελέγχοντας εκούσιες και ακούσιες αντιδράσεις 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0276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pad3.whstatic.com/images/thumb/e/e7/Diagnose-Epilepsy-Step-6.jpg/aid2170718-900px-Diagnose-Epilepsy-Step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212976"/>
            <a:ext cx="2915816" cy="21868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l-GR" dirty="0" smtClean="0"/>
              <a:t>Νευρικό Σύστημα</a:t>
            </a:r>
            <a:endParaRPr lang="el-GR" dirty="0"/>
          </a:p>
        </p:txBody>
      </p:sp>
      <p:sp>
        <p:nvSpPr>
          <p:cNvPr id="9" name="Pentagon 8"/>
          <p:cNvSpPr/>
          <p:nvPr/>
        </p:nvSpPr>
        <p:spPr>
          <a:xfrm>
            <a:off x="251520" y="1628800"/>
            <a:ext cx="3168352" cy="864096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Διαταραχές του νευρικού συστήματος προκαλούνται: </a:t>
            </a:r>
            <a:endParaRPr lang="el-GR" b="1" dirty="0"/>
          </a:p>
        </p:txBody>
      </p:sp>
      <p:sp>
        <p:nvSpPr>
          <p:cNvPr id="10" name="Chevron 9"/>
          <p:cNvSpPr/>
          <p:nvPr/>
        </p:nvSpPr>
        <p:spPr>
          <a:xfrm>
            <a:off x="3059832" y="1628800"/>
            <a:ext cx="5904656" cy="864096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Από βλάβη ή κακή λειτουργία του συστήματος, με αποτέλεσμα τη διακοπή της φυσιολογικής λειτουργίας του εγκεφάλου. 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5" name="Pentagon 14"/>
          <p:cNvSpPr/>
          <p:nvPr/>
        </p:nvSpPr>
        <p:spPr>
          <a:xfrm rot="5400000">
            <a:off x="2574032" y="458416"/>
            <a:ext cx="648072" cy="529309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l-GR" b="1" dirty="0" smtClean="0"/>
              <a:t>Παράγοντες που πιθανόν να προκαλέσουν διαταραχές στο νευρικό σύστημα: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504" y="6167045"/>
            <a:ext cx="889248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Διαταραχές του νευρικού συστήματος προκαλούν διαταραχές στο επίπεδο συνείδησης του πάσχοντα</a:t>
            </a:r>
            <a:endParaRPr lang="el-GR" sz="2000" b="1" dirty="0"/>
          </a:p>
        </p:txBody>
      </p:sp>
      <p:sp>
        <p:nvSpPr>
          <p:cNvPr id="11" name="Chevron 10"/>
          <p:cNvSpPr/>
          <p:nvPr/>
        </p:nvSpPr>
        <p:spPr>
          <a:xfrm rot="5400000">
            <a:off x="1511660" y="1952836"/>
            <a:ext cx="2808311" cy="5328591"/>
          </a:xfrm>
          <a:prstGeom prst="chevron">
            <a:avLst>
              <a:gd name="adj" fmla="val 102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3568948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Τραυματισμοί στο κεφάλι </a:t>
            </a:r>
            <a:endParaRPr lang="en-US" dirty="0" smtClean="0"/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Εγκεφαλικό επεισόδιο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Μεταβολικές διαταραχές (π.χ. υπογλυκαιμία)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Τοξικές ουσίες (π.χ. δηλητηριάσεις, αλκοόλ, κ.λπ.)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Διαταραχές επιπέδου οξυγόνου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Ασθένειες που προσβάλουν το ΚΝΣ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Διάφορες άλλες καταστάσεις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209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Εκτίμηση Επιπέδου Συνείδησης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412776"/>
            <a:ext cx="7344816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Αξιολόγηση του επιπέδου συνείδησης με την  κλίμακα AVPU</a:t>
            </a:r>
          </a:p>
          <a:p>
            <a:pPr algn="ctr"/>
            <a:r>
              <a:rPr lang="el-GR" sz="2000" b="1" dirty="0" smtClean="0">
                <a:solidFill>
                  <a:srgbClr val="C00000"/>
                </a:solidFill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</a:rPr>
              <a:t>Alert</a:t>
            </a:r>
            <a:r>
              <a:rPr lang="el-GR" sz="2000" b="1" dirty="0" smtClean="0">
                <a:solidFill>
                  <a:srgbClr val="C00000"/>
                </a:solidFill>
              </a:rPr>
              <a:t> - </a:t>
            </a:r>
            <a:r>
              <a:rPr lang="en-US" sz="2000" b="1" dirty="0" smtClean="0">
                <a:solidFill>
                  <a:srgbClr val="C00000"/>
                </a:solidFill>
              </a:rPr>
              <a:t>Voice</a:t>
            </a:r>
            <a:r>
              <a:rPr lang="el-GR" sz="2000" b="1" dirty="0" smtClean="0">
                <a:solidFill>
                  <a:srgbClr val="C00000"/>
                </a:solidFill>
              </a:rPr>
              <a:t> - </a:t>
            </a:r>
            <a:r>
              <a:rPr lang="en-US" sz="2000" b="1" dirty="0" smtClean="0">
                <a:solidFill>
                  <a:srgbClr val="C00000"/>
                </a:solidFill>
              </a:rPr>
              <a:t>Pain</a:t>
            </a:r>
            <a:r>
              <a:rPr lang="el-GR" sz="2000" b="1" dirty="0" smtClean="0">
                <a:solidFill>
                  <a:srgbClr val="C00000"/>
                </a:solidFill>
              </a:rPr>
              <a:t>  - </a:t>
            </a:r>
            <a:r>
              <a:rPr lang="en-US" sz="2000" b="1" dirty="0" smtClean="0">
                <a:solidFill>
                  <a:srgbClr val="C00000"/>
                </a:solidFill>
              </a:rPr>
              <a:t>Unresponsive</a:t>
            </a:r>
            <a:r>
              <a:rPr lang="el-GR" sz="2000" b="1" dirty="0" smtClean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32770" name="Picture 2" descr="http://pad2.whstatic.com/images/thumb/3/38/Assess-Level-of-Consciousness-During-First-Aid-Step-11.jpg/aid1215069-900px-Assess-Level-of-Consciousness-During-First-Aid-Step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1659" y="2204864"/>
            <a:ext cx="3072341" cy="2304256"/>
          </a:xfrm>
          <a:prstGeom prst="rect">
            <a:avLst/>
          </a:prstGeom>
          <a:noFill/>
        </p:spPr>
      </p:pic>
      <p:pic>
        <p:nvPicPr>
          <p:cNvPr id="32772" name="Picture 4" descr="http://pad3.whstatic.com/images/thumb/8/81/Assess-Level-of-Consciousness-During-First-Aid-Step-12.jpg/aid1215069-900px-Assess-Level-of-Consciousness-During-First-Aid-Step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9120"/>
            <a:ext cx="3131840" cy="2348880"/>
          </a:xfrm>
          <a:prstGeom prst="rect">
            <a:avLst/>
          </a:prstGeom>
          <a:noFill/>
        </p:spPr>
      </p:pic>
      <p:pic>
        <p:nvPicPr>
          <p:cNvPr id="32774" name="Picture 6" descr="http://pad3.whstatic.com/images/thumb/7/70/Assess-Level-of-Consciousness-During-First-Aid-Step-14.jpg/aid1215069-900px-Assess-Level-of-Consciousness-During-First-Aid-Step-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509120"/>
            <a:ext cx="3131840" cy="2348880"/>
          </a:xfrm>
          <a:prstGeom prst="rect">
            <a:avLst/>
          </a:prstGeom>
          <a:noFill/>
        </p:spPr>
      </p:pic>
      <p:pic>
        <p:nvPicPr>
          <p:cNvPr id="32776" name="Picture 8" descr="http://pad2.whstatic.com/images/thumb/8/80/Assess-Level-of-Consciousness-During-First-Aid-Step-3-Version-2.jpg/aid1215069-900px-Assess-Level-of-Consciousness-During-First-Aid-Step-3-Version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04864"/>
            <a:ext cx="3131840" cy="2348880"/>
          </a:xfrm>
          <a:prstGeom prst="rect">
            <a:avLst/>
          </a:prstGeom>
          <a:noFill/>
        </p:spPr>
      </p:pic>
      <p:sp>
        <p:nvSpPr>
          <p:cNvPr id="10" name="Pentagon 9"/>
          <p:cNvSpPr/>
          <p:nvPr/>
        </p:nvSpPr>
        <p:spPr>
          <a:xfrm flipH="1">
            <a:off x="3131840" y="2564904"/>
            <a:ext cx="2304256" cy="504056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C00000"/>
                </a:solidFill>
              </a:rPr>
              <a:t>Ε</a:t>
            </a:r>
            <a:r>
              <a:rPr lang="el-GR" sz="2000" b="1" dirty="0" smtClean="0"/>
              <a:t>γρήγορση</a:t>
            </a:r>
            <a:endParaRPr lang="el-GR" sz="2000" dirty="0"/>
          </a:p>
        </p:txBody>
      </p:sp>
      <p:sp>
        <p:nvSpPr>
          <p:cNvPr id="11" name="Pentagon 10"/>
          <p:cNvSpPr/>
          <p:nvPr/>
        </p:nvSpPr>
        <p:spPr>
          <a:xfrm>
            <a:off x="3347864" y="3573016"/>
            <a:ext cx="2664296" cy="576064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Ανταπόκριση στη </a:t>
            </a:r>
            <a:r>
              <a:rPr lang="el-GR" sz="2800" b="1" dirty="0" smtClean="0">
                <a:solidFill>
                  <a:srgbClr val="C00000"/>
                </a:solidFill>
              </a:rPr>
              <a:t>Φ</a:t>
            </a:r>
            <a:r>
              <a:rPr lang="el-GR" sz="2000" b="1" dirty="0" smtClean="0"/>
              <a:t>ωνή</a:t>
            </a:r>
            <a:endParaRPr lang="el-GR" sz="2000" dirty="0"/>
          </a:p>
        </p:txBody>
      </p:sp>
      <p:sp>
        <p:nvSpPr>
          <p:cNvPr id="12" name="Pentagon 11"/>
          <p:cNvSpPr/>
          <p:nvPr/>
        </p:nvSpPr>
        <p:spPr>
          <a:xfrm flipH="1">
            <a:off x="3131840" y="4797152"/>
            <a:ext cx="2808312" cy="576064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Αντίδραση στον </a:t>
            </a:r>
            <a:r>
              <a:rPr lang="el-GR" sz="2800" b="1" dirty="0" smtClean="0">
                <a:solidFill>
                  <a:srgbClr val="C00000"/>
                </a:solidFill>
              </a:rPr>
              <a:t>Π</a:t>
            </a:r>
            <a:r>
              <a:rPr lang="el-GR" sz="2000" b="1" dirty="0" smtClean="0">
                <a:solidFill>
                  <a:schemeClr val="tx1"/>
                </a:solidFill>
              </a:rPr>
              <a:t>όνο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563888" y="5949280"/>
            <a:ext cx="2448272" cy="576064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Χωρίς </a:t>
            </a:r>
            <a:r>
              <a:rPr lang="el-GR" sz="2800" b="1" dirty="0" smtClean="0">
                <a:solidFill>
                  <a:srgbClr val="C00000"/>
                </a:solidFill>
              </a:rPr>
              <a:t>Α</a:t>
            </a:r>
            <a:r>
              <a:rPr lang="el-GR" sz="2000" b="1" dirty="0" smtClean="0">
                <a:solidFill>
                  <a:schemeClr val="tx1"/>
                </a:solidFill>
              </a:rPr>
              <a:t>ντίδραση</a:t>
            </a:r>
            <a:endParaRPr lang="el-G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9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Απώλεια Αισθήσεων</a:t>
            </a:r>
            <a:endParaRPr lang="el-GR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0" y="1484784"/>
            <a:ext cx="91440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Αιτία: Τραυματισμοί ή και παθήσεις του Κεντρικού Νευρικού Συστήματος (ΚΝΣ) 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2242607"/>
            <a:ext cx="5904656" cy="25545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113000"/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l-GR" sz="2000" dirty="0" smtClean="0">
                <a:solidFill>
                  <a:schemeClr val="tx1"/>
                </a:solidFill>
              </a:rPr>
              <a:t> Κατάχρηση αλκοόλ</a:t>
            </a:r>
          </a:p>
          <a:p>
            <a:pPr marL="273050" indent="-273050">
              <a:buClr>
                <a:srgbClr val="C00000"/>
              </a:buClr>
              <a:buSzPct val="113000"/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1"/>
                </a:solidFill>
              </a:rPr>
              <a:t>Χρήση ναρκωτικών ή άλλων φαρμακευτικών ουσιών</a:t>
            </a:r>
          </a:p>
          <a:p>
            <a:pPr marL="273050" indent="-273050">
              <a:buClr>
                <a:srgbClr val="C00000"/>
              </a:buClr>
              <a:buSzPct val="113000"/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1"/>
                </a:solidFill>
              </a:rPr>
              <a:t>Υπογλυκαιμία</a:t>
            </a:r>
          </a:p>
          <a:p>
            <a:pPr marL="273050" indent="-273050">
              <a:buClr>
                <a:srgbClr val="C00000"/>
              </a:buClr>
              <a:buSzPct val="113000"/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1"/>
                </a:solidFill>
              </a:rPr>
              <a:t>Διαταραχές του Καρδιαγγειακού Συστήματος (π.χ. υπόταση)</a:t>
            </a:r>
          </a:p>
          <a:p>
            <a:pPr>
              <a:buClr>
                <a:srgbClr val="C00000"/>
              </a:buClr>
              <a:buSzPct val="113000"/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1"/>
                </a:solidFill>
              </a:rPr>
              <a:t>  </a:t>
            </a:r>
            <a:r>
              <a:rPr lang="el-GR" sz="2000" dirty="0" err="1" smtClean="0">
                <a:solidFill>
                  <a:schemeClr val="tx1"/>
                </a:solidFill>
              </a:rPr>
              <a:t>Αναφυλακτικό</a:t>
            </a:r>
            <a:r>
              <a:rPr lang="el-GR" sz="2000" dirty="0" smtClean="0">
                <a:solidFill>
                  <a:schemeClr val="tx1"/>
                </a:solidFill>
              </a:rPr>
              <a:t> σοκ  </a:t>
            </a:r>
          </a:p>
          <a:p>
            <a:pPr marL="273050" indent="-273050">
              <a:buClr>
                <a:srgbClr val="C00000"/>
              </a:buClr>
              <a:buSzPct val="113000"/>
              <a:buFont typeface="Wingdings" pitchFamily="2" charset="2"/>
              <a:buChar char="Ø"/>
              <a:tabLst>
                <a:tab pos="273050" algn="l"/>
              </a:tabLst>
            </a:pPr>
            <a:r>
              <a:rPr lang="el-GR" sz="2000" dirty="0" smtClean="0">
                <a:solidFill>
                  <a:schemeClr val="tx1"/>
                </a:solidFill>
              </a:rPr>
              <a:t>Άλλοι παράγοντες που προκαλούν μειωμένη  παροχή οξυγόνου στον εγκέφαλο κ.λπ.</a:t>
            </a:r>
          </a:p>
        </p:txBody>
      </p:sp>
      <p:pic>
        <p:nvPicPr>
          <p:cNvPr id="12290" name="Picture 2" descr="http://pad3.whstatic.com/images/thumb/f/ff/Diagnose-an-Unconscious-Injured-Person-Step-7-Version-2.jpg/aid1297062-900px-Diagnose-an-Unconscious-Injured-Person-Step-7-Versio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1" y="2492896"/>
            <a:ext cx="3072342" cy="2304256"/>
          </a:xfrm>
          <a:prstGeom prst="rect">
            <a:avLst/>
          </a:prstGeom>
          <a:noFill/>
        </p:spPr>
      </p:pic>
      <p:sp>
        <p:nvSpPr>
          <p:cNvPr id="8" name="Pentagon 7"/>
          <p:cNvSpPr/>
          <p:nvPr/>
        </p:nvSpPr>
        <p:spPr>
          <a:xfrm>
            <a:off x="143000" y="5589240"/>
            <a:ext cx="1476672" cy="1008112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ΣΤΟΧΟΣ</a:t>
            </a:r>
            <a:endParaRPr lang="el-GR" dirty="0" smtClean="0"/>
          </a:p>
        </p:txBody>
      </p:sp>
      <p:sp>
        <p:nvSpPr>
          <p:cNvPr id="9" name="Chevron 8"/>
          <p:cNvSpPr/>
          <p:nvPr/>
        </p:nvSpPr>
        <p:spPr>
          <a:xfrm>
            <a:off x="1187624" y="5589240"/>
            <a:ext cx="7920880" cy="1008112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 smtClean="0"/>
              <a:t>Η Διατήρηση ανοιχτού αεραγωγού</a:t>
            </a:r>
          </a:p>
          <a:p>
            <a:r>
              <a:rPr lang="el-GR" dirty="0" smtClean="0"/>
              <a:t>Η Εκτίμηση επιπέδου συνείδησης (</a:t>
            </a:r>
            <a:r>
              <a:rPr lang="en-US" dirty="0" smtClean="0"/>
              <a:t>AVPU</a:t>
            </a:r>
            <a:r>
              <a:rPr lang="el-GR" dirty="0" smtClean="0"/>
              <a:t>)</a:t>
            </a:r>
          </a:p>
          <a:p>
            <a:r>
              <a:rPr lang="el-GR" dirty="0" smtClean="0"/>
              <a:t>Η Έγκαιρη αναγνώριση και άμεση αντιμετώπιση Ανακοπής</a:t>
            </a:r>
          </a:p>
        </p:txBody>
      </p:sp>
    </p:spTree>
    <p:extLst>
      <p:ext uri="{BB962C8B-B14F-4D97-AF65-F5344CB8AC3E}">
        <p14:creationId xmlns:p14="http://schemas.microsoft.com/office/powerpoint/2010/main" val="213979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pad2.whstatic.com/images/thumb/f/f7/Put-Someone-in-the-Recovery-Position-Step-3-Version-2.jpg/aid551833-900px-Put-Someone-in-the-Recovery-Position-Step-3-Versio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924944"/>
            <a:ext cx="3803915" cy="2852936"/>
          </a:xfrm>
          <a:prstGeom prst="rect">
            <a:avLst/>
          </a:prstGeom>
          <a:noFill/>
        </p:spPr>
      </p:pic>
      <p:pic>
        <p:nvPicPr>
          <p:cNvPr id="45058" name="Picture 2" descr="http://pad2.whstatic.com/images/thumb/a/a9/Assess-Level-of-Consciousness-During-First-Aid-Step-16.jpg/aid1215069-900px-Assess-Level-of-Consciousness-During-First-Aid-Step-16.jpg"/>
          <p:cNvPicPr>
            <a:picLocks noChangeAspect="1" noChangeArrowheads="1"/>
          </p:cNvPicPr>
          <p:nvPr/>
        </p:nvPicPr>
        <p:blipFill>
          <a:blip r:embed="rId3" cstate="print"/>
          <a:srcRect l="21924" r="27007" b="46802"/>
          <a:stretch>
            <a:fillRect/>
          </a:stretch>
        </p:blipFill>
        <p:spPr bwMode="auto">
          <a:xfrm>
            <a:off x="5796136" y="4077072"/>
            <a:ext cx="2304256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Απώλεια Αισθήσεων. Τι κάνω…</a:t>
            </a:r>
            <a:endParaRPr lang="el-GR" dirty="0"/>
          </a:p>
        </p:txBody>
      </p:sp>
      <p:sp>
        <p:nvSpPr>
          <p:cNvPr id="8" name="Pentagon 7"/>
          <p:cNvSpPr/>
          <p:nvPr/>
        </p:nvSpPr>
        <p:spPr>
          <a:xfrm>
            <a:off x="72008" y="1484784"/>
            <a:ext cx="4283968" cy="1296144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b="1" dirty="0" smtClean="0"/>
              <a:t>Όταν ο πάσχων είναι σε κατάσταση σύγχυσης ή υπνηλίας αλλά ανταποκρίνεται σε φωνή και τον πόνο</a:t>
            </a:r>
          </a:p>
        </p:txBody>
      </p:sp>
      <p:sp>
        <p:nvSpPr>
          <p:cNvPr id="9" name="Chevron 8"/>
          <p:cNvSpPr/>
          <p:nvPr/>
        </p:nvSpPr>
        <p:spPr>
          <a:xfrm>
            <a:off x="3779912" y="1484784"/>
            <a:ext cx="5328592" cy="1296144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l-GR" dirty="0" smtClean="0"/>
              <a:t>Βάλτε τον σε μια άνετη θέση </a:t>
            </a:r>
          </a:p>
          <a:p>
            <a:pPr lvl="0"/>
            <a:r>
              <a:rPr lang="el-GR" dirty="0" smtClean="0"/>
              <a:t>Τηλεφωνήστε για βοήθεια </a:t>
            </a:r>
          </a:p>
          <a:p>
            <a:pPr lvl="0"/>
            <a:r>
              <a:rPr lang="el-GR" dirty="0" smtClean="0"/>
              <a:t>Να παρατηρείτε τυχόν αλλαγές στο επίπεδο συνείδησης</a:t>
            </a:r>
          </a:p>
        </p:txBody>
      </p:sp>
      <p:sp>
        <p:nvSpPr>
          <p:cNvPr id="10" name="Pentagon 9"/>
          <p:cNvSpPr/>
          <p:nvPr/>
        </p:nvSpPr>
        <p:spPr>
          <a:xfrm rot="5400000">
            <a:off x="2006334" y="935342"/>
            <a:ext cx="648072" cy="4627276"/>
          </a:xfrm>
          <a:prstGeom prst="homePlate">
            <a:avLst>
              <a:gd name="adj" fmla="val 1999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l-GR" b="1" dirty="0" smtClean="0"/>
              <a:t>Όταν το άτομο χάσει τις αισθήσεις του, αλλά αναπνέει</a:t>
            </a:r>
          </a:p>
        </p:txBody>
      </p:sp>
      <p:sp>
        <p:nvSpPr>
          <p:cNvPr id="11" name="Chevron 10"/>
          <p:cNvSpPr/>
          <p:nvPr/>
        </p:nvSpPr>
        <p:spPr>
          <a:xfrm rot="5400000">
            <a:off x="1277888" y="2295128"/>
            <a:ext cx="2088232" cy="4644008"/>
          </a:xfrm>
          <a:prstGeom prst="chevron">
            <a:avLst>
              <a:gd name="adj" fmla="val 549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lvl="0">
              <a:buClr>
                <a:srgbClr val="C00000"/>
              </a:buClr>
            </a:pPr>
            <a:r>
              <a:rPr lang="el-GR" dirty="0" smtClean="0"/>
              <a:t>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 Βάλτε τον σε θέση ανάνηψης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 Διατηρήστε ανοιχτό τον αεραγωγό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 Χαλαρώστε σφιχτά ρούχα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 Τηλεφωνήστε για βοήθεια </a:t>
            </a:r>
          </a:p>
          <a:p>
            <a:pPr marL="177800" indent="-177800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 Ψάξτε για κακώσεις στην κεφαλή ή στο σώμα και για εξωτερική αιμορραγία </a:t>
            </a:r>
          </a:p>
          <a:p>
            <a:endParaRPr lang="el-GR" dirty="0" smtClean="0"/>
          </a:p>
        </p:txBody>
      </p:sp>
      <p:sp>
        <p:nvSpPr>
          <p:cNvPr id="14" name="Pentagon 13"/>
          <p:cNvSpPr/>
          <p:nvPr/>
        </p:nvSpPr>
        <p:spPr>
          <a:xfrm rot="5400000">
            <a:off x="6677980" y="1106996"/>
            <a:ext cx="648072" cy="4283968"/>
          </a:xfrm>
          <a:prstGeom prst="homePlate">
            <a:avLst>
              <a:gd name="adj" fmla="val 1999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l-GR" sz="2000" b="1" dirty="0" smtClean="0"/>
              <a:t>Αν το άτομο δεν αναπνέει</a:t>
            </a:r>
          </a:p>
        </p:txBody>
      </p:sp>
      <p:sp>
        <p:nvSpPr>
          <p:cNvPr id="15" name="Chevron 14"/>
          <p:cNvSpPr/>
          <p:nvPr/>
        </p:nvSpPr>
        <p:spPr>
          <a:xfrm rot="5400000">
            <a:off x="6641976" y="1719064"/>
            <a:ext cx="720080" cy="4283968"/>
          </a:xfrm>
          <a:prstGeom prst="chevron">
            <a:avLst>
              <a:gd name="adj" fmla="val 2065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lvl="0" algn="ctr">
              <a:buClr>
                <a:srgbClr val="C00000"/>
              </a:buClr>
            </a:pPr>
            <a:r>
              <a:rPr lang="el-GR" dirty="0" smtClean="0"/>
              <a:t>Ελέγξτε τον αεραγωγό και αρχίστε αμέσως </a:t>
            </a:r>
            <a:r>
              <a:rPr lang="el-GR" b="1" dirty="0" smtClean="0"/>
              <a:t>ΚΑΡΠΑ</a:t>
            </a:r>
          </a:p>
        </p:txBody>
      </p:sp>
      <p:sp>
        <p:nvSpPr>
          <p:cNvPr id="16" name="Pentagon 15"/>
          <p:cNvSpPr/>
          <p:nvPr/>
        </p:nvSpPr>
        <p:spPr>
          <a:xfrm>
            <a:off x="35496" y="6003540"/>
            <a:ext cx="3312368" cy="593812"/>
          </a:xfrm>
          <a:prstGeom prst="homePlate">
            <a:avLst>
              <a:gd name="adj" fmla="val 8664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el-GR" b="1" dirty="0" smtClean="0"/>
              <a:t>Αν η αιτία της αναισθησίας είναι άγνωστη</a:t>
            </a:r>
          </a:p>
        </p:txBody>
      </p:sp>
      <p:sp>
        <p:nvSpPr>
          <p:cNvPr id="17" name="Chevron 16"/>
          <p:cNvSpPr/>
          <p:nvPr/>
        </p:nvSpPr>
        <p:spPr>
          <a:xfrm>
            <a:off x="5076056" y="5733256"/>
            <a:ext cx="4067944" cy="1124744"/>
          </a:xfrm>
          <a:prstGeom prst="chevron">
            <a:avLst>
              <a:gd name="adj" fmla="val 4582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rtlCol="0" anchor="ctr"/>
          <a:lstStyle/>
          <a:p>
            <a:pPr lvl="0"/>
            <a:r>
              <a:rPr lang="el-GR" sz="1600" b="1" dirty="0" smtClean="0"/>
              <a:t>Μην τον  μετακινείτε, </a:t>
            </a:r>
            <a:r>
              <a:rPr lang="el-GR" sz="1200" b="1" dirty="0" smtClean="0"/>
              <a:t>(παρά μόνο για να διατηρήσετε ανοιχτό τον αεραγωγό)</a:t>
            </a:r>
          </a:p>
          <a:p>
            <a:pPr lvl="0"/>
            <a:r>
              <a:rPr lang="el-GR" sz="1600" b="1" dirty="0" smtClean="0"/>
              <a:t>Μην  τον αφήνετε μόνο του </a:t>
            </a:r>
          </a:p>
          <a:p>
            <a:pPr lvl="0"/>
            <a:r>
              <a:rPr lang="el-GR" sz="1600" b="1" dirty="0" smtClean="0"/>
              <a:t>Μην του δίνετε τροφή ή υγρά </a:t>
            </a:r>
          </a:p>
        </p:txBody>
      </p:sp>
      <p:sp>
        <p:nvSpPr>
          <p:cNvPr id="18" name="Chevron 17"/>
          <p:cNvSpPr/>
          <p:nvPr/>
        </p:nvSpPr>
        <p:spPr>
          <a:xfrm>
            <a:off x="2771800" y="6021288"/>
            <a:ext cx="2808312" cy="576064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b="1" dirty="0" smtClean="0"/>
              <a:t>Πιθανόν  τραύμα στο κεφάλι ή στον αυχένα</a:t>
            </a:r>
            <a:endParaRPr lang="el-G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9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223778" cy="1143000"/>
          </a:xfrm>
        </p:spPr>
        <p:txBody>
          <a:bodyPr/>
          <a:lstStyle/>
          <a:p>
            <a:r>
              <a:rPr lang="el-GR" dirty="0" smtClean="0"/>
              <a:t>Σπασμοί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1484784"/>
            <a:ext cx="5220072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Σπασμοί: Η ταυτόχρονη, επαναλαμβανόμενη και ακούσια συστολή πολλών μυών του σώματος, που προκαλούνται από διαταραχή της λειτουργίας του εγκεφάλου. </a:t>
            </a:r>
          </a:p>
          <a:p>
            <a:pPr algn="ctr"/>
            <a:r>
              <a:rPr lang="en-US" b="1" dirty="0" smtClean="0"/>
              <a:t> </a:t>
            </a:r>
            <a:r>
              <a:rPr lang="el-GR" b="1" dirty="0" smtClean="0"/>
              <a:t>Διαρκούν από λίγα δευτερόλεπτα έως δυο λεπτά. </a:t>
            </a:r>
            <a:endParaRPr lang="el-G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52128" y="5013176"/>
            <a:ext cx="305983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Επιληψίας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Θερμοπληξίας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Υψηλού πυρετού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Διακοπή χρήσης ναρκωτικών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Ηλεκτρικού σοκ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Κατάχρησης ουσιών</a:t>
            </a:r>
            <a:endParaRPr lang="el-GR" b="1" dirty="0">
              <a:solidFill>
                <a:schemeClr val="tx1"/>
              </a:solidFill>
            </a:endParaRPr>
          </a:p>
        </p:txBody>
      </p:sp>
      <p:pic>
        <p:nvPicPr>
          <p:cNvPr id="15362" name="Picture 2" descr="http://pad3.whstatic.com/images/thumb/a/a7/Help-Someone-Who-Is-Having-a-Seizure-Step-7-Version-4.jpg/900px-Help-Someone-Who-Is-Having-a-Seizure-Step-7-Version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312368" cy="24842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88024" y="5013176"/>
            <a:ext cx="3024336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Υπογλυκαιμία</a:t>
            </a:r>
          </a:p>
          <a:p>
            <a:pPr marL="177800" indent="-177800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Ισχαιμικές ή φλεγμονώδεις αλλοιώσεις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Αγγειακές δυσπλασίες</a:t>
            </a:r>
          </a:p>
          <a:p>
            <a:pPr marL="177800" indent="-177800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Όγκοι στο Κεντρικό Νευρικό Σύστημα, κλπ</a:t>
            </a:r>
            <a:endParaRPr lang="el-GR" b="1" dirty="0">
              <a:solidFill>
                <a:schemeClr val="tx1"/>
              </a:solidFill>
            </a:endParaRPr>
          </a:p>
        </p:txBody>
      </p:sp>
      <p:pic>
        <p:nvPicPr>
          <p:cNvPr id="15364" name="Picture 4" descr="http://pad1.whstatic.com/images/thumb/2/27/Help-Someone-Who-Is-Having-a-Seizure-Step-6-Version-3.jpg/aid129772-900px-Help-Someone-Who-Is-Having-a-Seizure-Step-6-Version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8252" y="3068960"/>
            <a:ext cx="2280252" cy="1710189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>
            <a:off x="1331640" y="4077072"/>
            <a:ext cx="6264696" cy="64807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Προκαλούνται από βλάβες του ΚΝΣ λόγω:</a:t>
            </a:r>
          </a:p>
        </p:txBody>
      </p:sp>
    </p:spTree>
    <p:extLst>
      <p:ext uri="{BB962C8B-B14F-4D97-AF65-F5344CB8AC3E}">
        <p14:creationId xmlns:p14="http://schemas.microsoft.com/office/powerpoint/2010/main" val="27536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uiExpand="1" build="allAtOnce" animBg="1"/>
      <p:bldP spid="8" grpId="0" build="allAtOnce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223778" cy="1143000"/>
          </a:xfrm>
        </p:spPr>
        <p:txBody>
          <a:bodyPr/>
          <a:lstStyle/>
          <a:p>
            <a:r>
              <a:rPr lang="el-GR" dirty="0" smtClean="0"/>
              <a:t>Σπασμοί. Τι κάνω…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44016" y="4433044"/>
            <a:ext cx="5220072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l-GR" b="1" dirty="0" smtClean="0"/>
              <a:t>Στη μεθεπιληπτική φάση: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Τοποθετήστε τον πάσχοντα σε θέση ανάνηψης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Χαλαρώστε σφιχτά ρούχα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Καλέστε ασθενοφόρο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Μείνετε μαζί με τον πάσχοντα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Ελέγχετε το επίπεδο συνείδησης</a:t>
            </a:r>
          </a:p>
          <a:p>
            <a:pPr marL="177800" lvl="0" indent="-177800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Μην του δώσετε τίποτα να πιει, πριν συνέλθει πλήρως</a:t>
            </a:r>
          </a:p>
        </p:txBody>
      </p:sp>
      <p:pic>
        <p:nvPicPr>
          <p:cNvPr id="2050" name="Picture 2" descr="http://pad3.whstatic.com/images/thumb/c/c5/Help-Someone-Who-Is-Having-a-Seizure-Step-5-Version-3.jpg/aid129772-900px-Help-Someone-Who-Is-Having-a-Seizure-Step-5-Version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204864"/>
            <a:ext cx="3288365" cy="2466274"/>
          </a:xfrm>
          <a:prstGeom prst="rect">
            <a:avLst/>
          </a:prstGeom>
          <a:noFill/>
        </p:spPr>
      </p:pic>
      <p:sp>
        <p:nvSpPr>
          <p:cNvPr id="9" name="Pentagon 8"/>
          <p:cNvSpPr/>
          <p:nvPr/>
        </p:nvSpPr>
        <p:spPr>
          <a:xfrm>
            <a:off x="0" y="2708920"/>
            <a:ext cx="5724128" cy="100811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l-GR" sz="2000" dirty="0" smtClean="0"/>
              <a:t>Απομακρύνετε τα αντικείμενα  που μπορεί να  τον τραυματίσουν </a:t>
            </a:r>
          </a:p>
          <a:p>
            <a:pPr lvl="0"/>
            <a:r>
              <a:rPr lang="el-GR" sz="2000" dirty="0" smtClean="0"/>
              <a:t>Προστατέψτε την κεφαλή και τα άκρα του </a:t>
            </a:r>
          </a:p>
        </p:txBody>
      </p:sp>
      <p:sp>
        <p:nvSpPr>
          <p:cNvPr id="7" name="Pentagon 6"/>
          <p:cNvSpPr/>
          <p:nvPr/>
        </p:nvSpPr>
        <p:spPr>
          <a:xfrm>
            <a:off x="143000" y="1484784"/>
            <a:ext cx="1332656" cy="648072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ΣΤΟΧΟΣ</a:t>
            </a:r>
            <a:endParaRPr lang="el-GR" dirty="0" smtClean="0"/>
          </a:p>
        </p:txBody>
      </p:sp>
      <p:sp>
        <p:nvSpPr>
          <p:cNvPr id="10" name="Chevron 9"/>
          <p:cNvSpPr/>
          <p:nvPr/>
        </p:nvSpPr>
        <p:spPr>
          <a:xfrm>
            <a:off x="1187624" y="1484784"/>
            <a:ext cx="7920880" cy="648072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 smtClean="0"/>
              <a:t>Κατά τη διάρκεια των σπασμών: Η προφύλαξη της κεφαλής και των άκρων.</a:t>
            </a:r>
          </a:p>
          <a:p>
            <a:r>
              <a:rPr lang="el-GR" dirty="0" smtClean="0"/>
              <a:t>Στη μεθεπιληπτική φάση: Η διατήρηση ανοικτού αεραγωγού.</a:t>
            </a:r>
            <a:endParaRPr lang="en-GB" b="1" dirty="0" smtClean="0">
              <a:solidFill>
                <a:schemeClr val="tx1"/>
              </a:solidFill>
            </a:endParaRPr>
          </a:p>
        </p:txBody>
      </p:sp>
      <p:pic>
        <p:nvPicPr>
          <p:cNvPr id="11" name="Picture 4" descr="http://pad2.whstatic.com/images/thumb/f/f7/Put-Someone-in-the-Recovery-Position-Step-3-Version-2.jpg/aid551833-900px-Put-Someone-in-the-Recovery-Position-Step-3-Versi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401108"/>
            <a:ext cx="3275856" cy="2456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36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9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223778" cy="1143000"/>
          </a:xfrm>
        </p:spPr>
        <p:txBody>
          <a:bodyPr/>
          <a:lstStyle/>
          <a:p>
            <a:r>
              <a:rPr lang="el-GR" dirty="0" smtClean="0"/>
              <a:t>Σπασμοί. Τι κάνω…</a:t>
            </a:r>
            <a:endParaRPr lang="el-GR" dirty="0"/>
          </a:p>
        </p:txBody>
      </p:sp>
      <p:sp>
        <p:nvSpPr>
          <p:cNvPr id="5" name="Explosion 1 4"/>
          <p:cNvSpPr/>
          <p:nvPr/>
        </p:nvSpPr>
        <p:spPr>
          <a:xfrm>
            <a:off x="-252536" y="548680"/>
            <a:ext cx="9649072" cy="7173416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ΠΡΟΣΟΧΗ: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l-GR" sz="2400" b="1" dirty="0" smtClean="0">
                <a:solidFill>
                  <a:schemeClr val="bg1"/>
                </a:solidFill>
              </a:rPr>
              <a:t>ΠΟΤΕ</a:t>
            </a:r>
            <a:r>
              <a:rPr lang="el-GR" sz="2000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δεν βάζουμε στο στόμα του πάσχοντα ξένα αντικείμενα (π.χ. κουτάλια, πιρούνια, σίδερα, κ.λπ.)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l-GR" sz="2400" b="1" dirty="0" smtClean="0">
                <a:solidFill>
                  <a:schemeClr val="bg1"/>
                </a:solidFill>
              </a:rPr>
              <a:t>ΠΟΤΕ ΔΕΝ</a:t>
            </a:r>
            <a:r>
              <a:rPr lang="el-GR" sz="2000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βάζουμε το χέρι μας στο στόμα του πάσχοντα, για να προστατεύσουμε τη γλώσσα του</a:t>
            </a:r>
            <a:r>
              <a:rPr lang="el-GR" sz="2000" dirty="0" smtClean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l-GR" sz="2400" b="1" i="1" dirty="0" smtClean="0">
                <a:solidFill>
                  <a:schemeClr val="bg1"/>
                </a:solidFill>
              </a:rPr>
              <a:t>“μην την καταπιεί”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l-GR" b="1" dirty="0" smtClean="0">
                <a:solidFill>
                  <a:schemeClr val="bg1"/>
                </a:solidFill>
              </a:rPr>
              <a:t>ΚΑΝΕΙΣ ΦΥΣΙΟΛΟΓΙΚΟΣ ΑΝΘΡΩΠΟΣ ΔΕΝ ΜΠΟΡΕΙ ΝΑ ΚΑΤΑΠΙΕΙ ΤΗ ΓΛΩΣΣΑ ΤΟΥ</a:t>
            </a:r>
            <a:endParaRPr lang="el-G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hemeFirst.AidΥ.ΠΠ.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First.AidΥ.ΠΠ.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ThemeFirst.AidΥ.ΠΠ.2017</Template>
  <TotalTime>20329</TotalTime>
  <Words>1561</Words>
  <Application>Microsoft Office PowerPoint</Application>
  <PresentationFormat>On-screen Show (4:3)</PresentationFormat>
  <Paragraphs>214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ThemeFirst.AidΥ.ΠΠ.2017</vt:lpstr>
      <vt:lpstr>1_ThemeFirst.AidΥ.ΠΠ.2017</vt:lpstr>
      <vt:lpstr>ΤΟ ΝΕΥΡΙΚΟ ΣΥΣΤΗΜΑ ΚΑΙ ΟΙ ΔΙΑΤΑΡΑΧΕΣ ΤΟΥ</vt:lpstr>
      <vt:lpstr>Νευρικό Σύστημα</vt:lpstr>
      <vt:lpstr>Νευρικό Σύστημα</vt:lpstr>
      <vt:lpstr>Εκτίμηση Επιπέδου Συνείδησης</vt:lpstr>
      <vt:lpstr>Απώλεια Αισθήσεων</vt:lpstr>
      <vt:lpstr>Απώλεια Αισθήσεων. Τι κάνω…</vt:lpstr>
      <vt:lpstr>Σπασμοί</vt:lpstr>
      <vt:lpstr>Σπασμοί. Τι κάνω…</vt:lpstr>
      <vt:lpstr>Σπασμοί. Τι κάνω…</vt:lpstr>
      <vt:lpstr>Επιληψία</vt:lpstr>
      <vt:lpstr>Επιληψία: Τι κάνω…</vt:lpstr>
      <vt:lpstr>Διάσειση</vt:lpstr>
      <vt:lpstr>Διάσειση: Τι κάνω…</vt:lpstr>
      <vt:lpstr>Κρίση Πανικού</vt:lpstr>
      <vt:lpstr>Κρίση Πανικού: Τι κάνω…</vt:lpstr>
      <vt:lpstr>Εγκεφαλικό Επεισόδιο</vt:lpstr>
      <vt:lpstr>Εγκεφαλικό Επεισόδιο</vt:lpstr>
      <vt:lpstr>Εγκεφαλικό Επεισόδιο. Τι κάνω…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Πρώτες Βοήθειες  Ειδικές καταστάσεις</dc:title>
  <dc:creator>USER</dc:creator>
  <cp:lastModifiedBy>Student</cp:lastModifiedBy>
  <cp:revision>156</cp:revision>
  <dcterms:created xsi:type="dcterms:W3CDTF">2016-11-14T15:28:46Z</dcterms:created>
  <dcterms:modified xsi:type="dcterms:W3CDTF">2017-06-22T07:19:17Z</dcterms:modified>
</cp:coreProperties>
</file>